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410" r:id="rId2"/>
    <p:sldId id="409" r:id="rId3"/>
    <p:sldId id="413" r:id="rId4"/>
    <p:sldId id="414" r:id="rId5"/>
    <p:sldId id="411" r:id="rId6"/>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2880">
          <p15:clr>
            <a:srgbClr val="A4A3A4"/>
          </p15:clr>
        </p15:guide>
        <p15:guide id="4"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660"/>
  </p:normalViewPr>
  <p:slideViewPr>
    <p:cSldViewPr>
      <p:cViewPr>
        <p:scale>
          <a:sx n="50" d="100"/>
          <a:sy n="50" d="100"/>
        </p:scale>
        <p:origin x="-2328" y="-882"/>
      </p:cViewPr>
      <p:guideLst>
        <p:guide orient="horz" pos="2160"/>
        <p:guide orient="horz" pos="2880"/>
        <p:guide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86D2B0-4107-48C8-B092-FF16EF130710}" type="datetimeFigureOut">
              <a:rPr lang="ru-RU" smtClean="0"/>
              <a:t>13.01.2018</a:t>
            </a:fld>
            <a:endParaRPr lang="ru-RU"/>
          </a:p>
        </p:txBody>
      </p:sp>
      <p:sp>
        <p:nvSpPr>
          <p:cNvPr id="4" name="Образ слайда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D4A4F8-E457-4B07-A948-172314D7CC36}" type="slidenum">
              <a:rPr lang="ru-RU" smtClean="0"/>
              <a:t>‹#›</a:t>
            </a:fld>
            <a:endParaRPr lang="ru-RU"/>
          </a:p>
        </p:txBody>
      </p:sp>
    </p:spTree>
    <p:extLst>
      <p:ext uri="{BB962C8B-B14F-4D97-AF65-F5344CB8AC3E}">
        <p14:creationId xmlns:p14="http://schemas.microsoft.com/office/powerpoint/2010/main" val="1970339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3D4A4F8-E457-4B07-A948-172314D7CC36}" type="slidenum">
              <a:rPr lang="ru-RU" smtClean="0"/>
              <a:t>2</a:t>
            </a:fld>
            <a:endParaRPr lang="ru-RU"/>
          </a:p>
        </p:txBody>
      </p:sp>
    </p:spTree>
    <p:extLst>
      <p:ext uri="{BB962C8B-B14F-4D97-AF65-F5344CB8AC3E}">
        <p14:creationId xmlns:p14="http://schemas.microsoft.com/office/powerpoint/2010/main" val="2844459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3D4A4F8-E457-4B07-A948-172314D7CC36}" type="slidenum">
              <a:rPr lang="ru-RU" smtClean="0"/>
              <a:t>3</a:t>
            </a:fld>
            <a:endParaRPr lang="ru-RU"/>
          </a:p>
        </p:txBody>
      </p:sp>
    </p:spTree>
    <p:extLst>
      <p:ext uri="{BB962C8B-B14F-4D97-AF65-F5344CB8AC3E}">
        <p14:creationId xmlns:p14="http://schemas.microsoft.com/office/powerpoint/2010/main" val="4009880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1986 год</a:t>
            </a:r>
            <a:endParaRPr lang="ru-RU" dirty="0"/>
          </a:p>
        </p:txBody>
      </p:sp>
      <p:sp>
        <p:nvSpPr>
          <p:cNvPr id="4" name="Номер слайда 3"/>
          <p:cNvSpPr>
            <a:spLocks noGrp="1"/>
          </p:cNvSpPr>
          <p:nvPr>
            <p:ph type="sldNum" sz="quarter" idx="10"/>
          </p:nvPr>
        </p:nvSpPr>
        <p:spPr/>
        <p:txBody>
          <a:bodyPr/>
          <a:lstStyle/>
          <a:p>
            <a:fld id="{93D4A4F8-E457-4B07-A948-172314D7CC36}" type="slidenum">
              <a:rPr lang="ru-RU" smtClean="0"/>
              <a:t>4</a:t>
            </a:fld>
            <a:endParaRPr lang="ru-RU"/>
          </a:p>
        </p:txBody>
      </p:sp>
    </p:spTree>
    <p:extLst>
      <p:ext uri="{BB962C8B-B14F-4D97-AF65-F5344CB8AC3E}">
        <p14:creationId xmlns:p14="http://schemas.microsoft.com/office/powerpoint/2010/main" val="3926965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50" y="1496484"/>
            <a:ext cx="5143500" cy="3183467"/>
          </a:xfrm>
        </p:spPr>
        <p:txBody>
          <a:bodyPr anchor="b"/>
          <a:lstStyle>
            <a:lvl1pPr algn="ctr">
              <a:defRPr sz="3375"/>
            </a:lvl1pPr>
          </a:lstStyle>
          <a:p>
            <a:r>
              <a:rPr lang="ru-RU" smtClean="0"/>
              <a:t>Образец заголовка</a:t>
            </a:r>
            <a:endParaRPr lang="ru-RU"/>
          </a:p>
        </p:txBody>
      </p:sp>
      <p:sp>
        <p:nvSpPr>
          <p:cNvPr id="3" name="Подзаголовок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2241946404"/>
      </p:ext>
    </p:extLst>
  </p:cSld>
  <p:clrMapOvr>
    <a:masterClrMapping/>
  </p:clrMapOvr>
  <p:transition>
    <p:wheel/>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3217815935"/>
      </p:ext>
    </p:extLst>
  </p:cSld>
  <p:clrMapOvr>
    <a:masterClrMapping/>
  </p:clrMapOvr>
  <p:transition>
    <p:wheel/>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07756" y="486834"/>
            <a:ext cx="1478756" cy="774911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71487" y="486834"/>
            <a:ext cx="4350544" cy="77491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2634677563"/>
      </p:ext>
    </p:extLst>
  </p:cSld>
  <p:clrMapOvr>
    <a:masterClrMapping/>
  </p:clrMapOvr>
  <p:transition>
    <p:whee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2814349507"/>
      </p:ext>
    </p:extLst>
  </p:cSld>
  <p:clrMapOvr>
    <a:masterClrMapping/>
  </p:clrMapOvr>
  <p:transition>
    <p:whee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916" y="2279652"/>
            <a:ext cx="5915025" cy="3803649"/>
          </a:xfrm>
        </p:spPr>
        <p:txBody>
          <a:bodyPr anchor="b"/>
          <a:lstStyle>
            <a:lvl1pPr>
              <a:defRPr sz="3375"/>
            </a:lvl1pPr>
          </a:lstStyle>
          <a:p>
            <a:r>
              <a:rPr lang="ru-RU" smtClean="0"/>
              <a:t>Образец заголовка</a:t>
            </a:r>
            <a:endParaRPr lang="ru-RU"/>
          </a:p>
        </p:txBody>
      </p:sp>
      <p:sp>
        <p:nvSpPr>
          <p:cNvPr id="3" name="Текст 2"/>
          <p:cNvSpPr>
            <a:spLocks noGrp="1"/>
          </p:cNvSpPr>
          <p:nvPr>
            <p:ph type="body" idx="1"/>
          </p:nvPr>
        </p:nvSpPr>
        <p:spPr>
          <a:xfrm>
            <a:off x="467916" y="6119285"/>
            <a:ext cx="5915025" cy="2000249"/>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53428749"/>
      </p:ext>
    </p:extLst>
  </p:cSld>
  <p:clrMapOvr>
    <a:masterClrMapping/>
  </p:clrMapOvr>
  <p:transition>
    <p:wheel/>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71488" y="2434167"/>
            <a:ext cx="2914650" cy="580178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71863" y="2434167"/>
            <a:ext cx="2914650" cy="580178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37648781"/>
      </p:ext>
    </p:extLst>
  </p:cSld>
  <p:clrMapOvr>
    <a:masterClrMapping/>
  </p:clrMapOvr>
  <p:transition>
    <p:wheel/>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81" y="486834"/>
            <a:ext cx="5915025" cy="1767417"/>
          </a:xfrm>
        </p:spPr>
        <p:txBody>
          <a:bodyPr/>
          <a:lstStyle/>
          <a:p>
            <a:r>
              <a:rPr lang="ru-RU" smtClean="0"/>
              <a:t>Образец заголовка</a:t>
            </a:r>
            <a:endParaRPr lang="ru-RU"/>
          </a:p>
        </p:txBody>
      </p:sp>
      <p:sp>
        <p:nvSpPr>
          <p:cNvPr id="3" name="Текст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ru-RU" smtClean="0"/>
              <a:t>Образец текста</a:t>
            </a:r>
          </a:p>
        </p:txBody>
      </p:sp>
      <p:sp>
        <p:nvSpPr>
          <p:cNvPr id="4" name="Объект 3"/>
          <p:cNvSpPr>
            <a:spLocks noGrp="1"/>
          </p:cNvSpPr>
          <p:nvPr>
            <p:ph sz="half" idx="2"/>
          </p:nvPr>
        </p:nvSpPr>
        <p:spPr>
          <a:xfrm>
            <a:off x="472381" y="3340100"/>
            <a:ext cx="2901255" cy="491278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ru-RU" smtClean="0"/>
              <a:t>Образец текста</a:t>
            </a:r>
          </a:p>
        </p:txBody>
      </p:sp>
      <p:sp>
        <p:nvSpPr>
          <p:cNvPr id="6" name="Объект 5"/>
          <p:cNvSpPr>
            <a:spLocks noGrp="1"/>
          </p:cNvSpPr>
          <p:nvPr>
            <p:ph sz="quarter" idx="4"/>
          </p:nvPr>
        </p:nvSpPr>
        <p:spPr>
          <a:xfrm>
            <a:off x="3471863" y="3340100"/>
            <a:ext cx="2915543" cy="491278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3409476493"/>
      </p:ext>
    </p:extLst>
  </p:cSld>
  <p:clrMapOvr>
    <a:masterClrMapping/>
  </p:clrMapOvr>
  <p:transition>
    <p:wheel/>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1197018091"/>
      </p:ext>
    </p:extLst>
  </p:cSld>
  <p:clrMapOvr>
    <a:masterClrMapping/>
  </p:clrMapOvr>
  <p:transition>
    <p:whee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41959530"/>
      </p:ext>
    </p:extLst>
  </p:cSld>
  <p:clrMapOvr>
    <a:masterClrMapping/>
  </p:clrMapOvr>
  <p:transition>
    <p:whee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81" y="609600"/>
            <a:ext cx="2211883" cy="2133600"/>
          </a:xfrm>
        </p:spPr>
        <p:txBody>
          <a:bodyPr anchor="b"/>
          <a:lstStyle>
            <a:lvl1pPr>
              <a:defRPr sz="1800"/>
            </a:lvl1pPr>
          </a:lstStyle>
          <a:p>
            <a:r>
              <a:rPr lang="ru-RU" smtClean="0"/>
              <a:t>Образец заголовка</a:t>
            </a:r>
            <a:endParaRPr lang="ru-RU"/>
          </a:p>
        </p:txBody>
      </p:sp>
      <p:sp>
        <p:nvSpPr>
          <p:cNvPr id="3" name="Объект 2"/>
          <p:cNvSpPr>
            <a:spLocks noGrp="1"/>
          </p:cNvSpPr>
          <p:nvPr>
            <p:ph idx="1"/>
          </p:nvPr>
        </p:nvSpPr>
        <p:spPr>
          <a:xfrm>
            <a:off x="2915543" y="1316567"/>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ru-RU" smtClean="0"/>
              <a:t>Образец текста</a:t>
            </a:r>
          </a:p>
        </p:txBody>
      </p:sp>
      <p:sp>
        <p:nvSpPr>
          <p:cNvPr id="5" name="Дата 4"/>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3223908006"/>
      </p:ext>
    </p:extLst>
  </p:cSld>
  <p:clrMapOvr>
    <a:masterClrMapping/>
  </p:clrMapOvr>
  <p:transition>
    <p:whee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81" y="609600"/>
            <a:ext cx="2211883" cy="2133600"/>
          </a:xfrm>
        </p:spPr>
        <p:txBody>
          <a:bodyPr anchor="b"/>
          <a:lstStyle>
            <a:lvl1pPr>
              <a:defRPr sz="1800"/>
            </a:lvl1pPr>
          </a:lstStyle>
          <a:p>
            <a:r>
              <a:rPr lang="ru-RU" smtClean="0"/>
              <a:t>Образец заголовка</a:t>
            </a:r>
            <a:endParaRPr lang="ru-RU"/>
          </a:p>
        </p:txBody>
      </p:sp>
      <p:sp>
        <p:nvSpPr>
          <p:cNvPr id="3" name="Рисунок 2"/>
          <p:cNvSpPr>
            <a:spLocks noGrp="1"/>
          </p:cNvSpPr>
          <p:nvPr>
            <p:ph type="pic" idx="1"/>
          </p:nvPr>
        </p:nvSpPr>
        <p:spPr>
          <a:xfrm>
            <a:off x="2915543" y="1316567"/>
            <a:ext cx="3471863" cy="649816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ru-RU"/>
          </a:p>
        </p:txBody>
      </p:sp>
      <p:sp>
        <p:nvSpPr>
          <p:cNvPr id="4" name="Текст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ru-RU" smtClean="0"/>
              <a:t>Образец текста</a:t>
            </a:r>
          </a:p>
        </p:txBody>
      </p:sp>
      <p:sp>
        <p:nvSpPr>
          <p:cNvPr id="5" name="Дата 4"/>
          <p:cNvSpPr>
            <a:spLocks noGrp="1"/>
          </p:cNvSpPr>
          <p:nvPr>
            <p:ph type="dt" sz="half" idx="10"/>
          </p:nvPr>
        </p:nvSpPr>
        <p:spPr/>
        <p:txBody>
          <a:bodyPr/>
          <a:lstStyle/>
          <a:p>
            <a:fld id="{BC991999-340F-4D12-AE62-0A12B15B2D78}" type="datetimeFigureOut">
              <a:rPr lang="ru-RU" smtClean="0"/>
              <a:pPr/>
              <a:t>13.01.2018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3823B2-A32D-4C43-BC87-5EAD22F4C4A3}" type="slidenum">
              <a:rPr lang="ru-RU" smtClean="0"/>
              <a:pPr/>
              <a:t>‹#›</a:t>
            </a:fld>
            <a:endParaRPr lang="ru-RU"/>
          </a:p>
        </p:txBody>
      </p:sp>
    </p:spTree>
    <p:extLst>
      <p:ext uri="{BB962C8B-B14F-4D97-AF65-F5344CB8AC3E}">
        <p14:creationId xmlns:p14="http://schemas.microsoft.com/office/powerpoint/2010/main" val="1088259465"/>
      </p:ext>
    </p:extLst>
  </p:cSld>
  <p:clrMapOvr>
    <a:masterClrMapping/>
  </p:clrMapOvr>
  <p:transition>
    <p:whee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675">
                <a:solidFill>
                  <a:schemeClr val="tx1">
                    <a:tint val="75000"/>
                  </a:schemeClr>
                </a:solidFill>
              </a:defRPr>
            </a:lvl1pPr>
          </a:lstStyle>
          <a:p>
            <a:fld id="{BC991999-340F-4D12-AE62-0A12B15B2D78}" type="datetimeFigureOut">
              <a:rPr lang="ru-RU" smtClean="0"/>
              <a:pPr/>
              <a:t>13.01.2018</a:t>
            </a:fld>
            <a:endParaRPr lang="ru-RU"/>
          </a:p>
        </p:txBody>
      </p:sp>
      <p:sp>
        <p:nvSpPr>
          <p:cNvPr id="5" name="Нижний колонтитул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4A3823B2-A32D-4C43-BC87-5EAD22F4C4A3}" type="slidenum">
              <a:rPr lang="ru-RU" smtClean="0"/>
              <a:pPr/>
              <a:t>‹#›</a:t>
            </a:fld>
            <a:endParaRPr lang="ru-RU"/>
          </a:p>
        </p:txBody>
      </p:sp>
    </p:spTree>
    <p:extLst>
      <p:ext uri="{BB962C8B-B14F-4D97-AF65-F5344CB8AC3E}">
        <p14:creationId xmlns:p14="http://schemas.microsoft.com/office/powerpoint/2010/main" val="2400933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heel/>
  </p:transition>
  <p:timing>
    <p:tnLst>
      <p:par>
        <p:cTn id="1" dur="indefinite" restart="never" nodeType="tmRoot"/>
      </p:par>
    </p:tnLst>
  </p:timing>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ru-RU"/>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gif"/><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jpeg"/><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 Id="rId14" Type="http://schemas.openxmlformats.org/officeDocument/2006/relationships/image" Target="../media/image22.jpeg"/></Relationships>
</file>

<file path=ppt/slides/_rels/slide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jpe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_rels/slide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g"/><Relationship Id="rId7" Type="http://schemas.openxmlformats.org/officeDocument/2006/relationships/image" Target="../media/image38.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62"/>
            <a:ext cx="6858000" cy="7223234"/>
          </a:xfrm>
          <a:prstGeom prst="rect">
            <a:avLst/>
          </a:prstGeom>
        </p:spPr>
      </p:pic>
      <p:sp>
        <p:nvSpPr>
          <p:cNvPr id="4" name="Прямоугольник 3"/>
          <p:cNvSpPr/>
          <p:nvPr/>
        </p:nvSpPr>
        <p:spPr>
          <a:xfrm>
            <a:off x="0" y="6477206"/>
            <a:ext cx="6858000" cy="1015663"/>
          </a:xfrm>
          <a:prstGeom prst="rect">
            <a:avLst/>
          </a:prstGeom>
        </p:spPr>
        <p:txBody>
          <a:bodyPr wrap="square">
            <a:spAutoFit/>
          </a:bodyPr>
          <a:lstStyle/>
          <a:p>
            <a:pPr algn="ctr"/>
            <a:r>
              <a:rPr lang="ru-RU" sz="2000" dirty="0" smtClean="0"/>
              <a:t> </a:t>
            </a:r>
            <a:r>
              <a:rPr lang="ru-RU" sz="2000" b="1" dirty="0" smtClean="0">
                <a:solidFill>
                  <a:srgbClr val="002060"/>
                </a:solidFill>
                <a:latin typeface="Times New Roman" panose="02020603050405020304" pitchFamily="18" charset="0"/>
                <a:cs typeface="Times New Roman" panose="02020603050405020304" pitchFamily="18" charset="0"/>
              </a:rPr>
              <a:t>8 </a:t>
            </a:r>
            <a:r>
              <a:rPr lang="ru-RU" sz="2000" b="1" dirty="0">
                <a:solidFill>
                  <a:srgbClr val="002060"/>
                </a:solidFill>
                <a:latin typeface="Times New Roman" panose="02020603050405020304" pitchFamily="18" charset="0"/>
                <a:cs typeface="Times New Roman" panose="02020603050405020304" pitchFamily="18" charset="0"/>
              </a:rPr>
              <a:t>мая 2015 года  нашей школе было присвоено  имя кавалера ордена Славы трёх степеней Арсланова </a:t>
            </a:r>
            <a:r>
              <a:rPr lang="ru-RU" sz="2000" b="1" dirty="0" err="1">
                <a:solidFill>
                  <a:srgbClr val="002060"/>
                </a:solidFill>
                <a:latin typeface="Times New Roman" panose="02020603050405020304" pitchFamily="18" charset="0"/>
                <a:cs typeface="Times New Roman" panose="02020603050405020304" pitchFamily="18" charset="0"/>
              </a:rPr>
              <a:t>Зиатдина</a:t>
            </a:r>
            <a:r>
              <a:rPr lang="ru-RU" sz="2000" b="1" dirty="0">
                <a:solidFill>
                  <a:srgbClr val="002060"/>
                </a:solidFill>
                <a:latin typeface="Times New Roman" panose="02020603050405020304" pitchFamily="18" charset="0"/>
                <a:cs typeface="Times New Roman" panose="02020603050405020304" pitchFamily="18" charset="0"/>
              </a:rPr>
              <a:t> </a:t>
            </a:r>
            <a:r>
              <a:rPr lang="ru-RU" sz="2000" b="1" dirty="0" err="1">
                <a:solidFill>
                  <a:srgbClr val="002060"/>
                </a:solidFill>
                <a:latin typeface="Times New Roman" panose="02020603050405020304" pitchFamily="18" charset="0"/>
                <a:cs typeface="Times New Roman" panose="02020603050405020304" pitchFamily="18" charset="0"/>
              </a:rPr>
              <a:t>Миндубаевича</a:t>
            </a:r>
            <a:r>
              <a:rPr lang="ru-RU" sz="2000" dirty="0"/>
              <a:t>.</a:t>
            </a:r>
          </a:p>
        </p:txBody>
      </p:sp>
      <p:pic>
        <p:nvPicPr>
          <p:cNvPr id="7" name="Picture 3" descr="C:\Users\Эльвира\Desktop\музеей\баннер\IMG_8344.JPG"/>
          <p:cNvPicPr>
            <a:picLocks noChangeAspect="1" noChangeArrowheads="1"/>
          </p:cNvPicPr>
          <p:nvPr/>
        </p:nvPicPr>
        <p:blipFill rotWithShape="1">
          <a:blip r:embed="rId3" cstate="print"/>
          <a:srcRect l="14583" t="15527" r="14583"/>
          <a:stretch/>
        </p:blipFill>
        <p:spPr bwMode="auto">
          <a:xfrm>
            <a:off x="2021421" y="4076043"/>
            <a:ext cx="2815158" cy="2401163"/>
          </a:xfrm>
          <a:prstGeom prst="rect">
            <a:avLst/>
          </a:prstGeom>
          <a:noFill/>
        </p:spPr>
      </p:pic>
      <p:sp>
        <p:nvSpPr>
          <p:cNvPr id="8" name="Прямоугольник 7"/>
          <p:cNvSpPr/>
          <p:nvPr/>
        </p:nvSpPr>
        <p:spPr>
          <a:xfrm>
            <a:off x="260648" y="7476664"/>
            <a:ext cx="6336704" cy="1477328"/>
          </a:xfrm>
          <a:prstGeom prst="rect">
            <a:avLst/>
          </a:prstGeom>
        </p:spPr>
        <p:txBody>
          <a:bodyPr wrap="square">
            <a:spAutoFit/>
          </a:bodyPr>
          <a:lstStyle/>
          <a:p>
            <a:pPr algn="ctr"/>
            <a:r>
              <a:rPr lang="ru-RU" dirty="0">
                <a:solidFill>
                  <a:srgbClr val="FF0000"/>
                </a:solidFill>
                <a:latin typeface="Times New Roman" panose="02020603050405020304" pitchFamily="18" charset="0"/>
                <a:cs typeface="Times New Roman" panose="02020603050405020304" pitchFamily="18" charset="0"/>
              </a:rPr>
              <a:t>Муниципальное бюджетное общеобразовательное учреждение «</a:t>
            </a:r>
            <a:r>
              <a:rPr lang="ru-RU" dirty="0" err="1">
                <a:solidFill>
                  <a:srgbClr val="FF0000"/>
                </a:solidFill>
                <a:latin typeface="Times New Roman" panose="02020603050405020304" pitchFamily="18" charset="0"/>
                <a:cs typeface="Times New Roman" panose="02020603050405020304" pitchFamily="18" charset="0"/>
              </a:rPr>
              <a:t>Малоцильнинская</a:t>
            </a:r>
            <a:r>
              <a:rPr lang="ru-RU" dirty="0">
                <a:solidFill>
                  <a:srgbClr val="FF0000"/>
                </a:solidFill>
                <a:latin typeface="Times New Roman" panose="02020603050405020304" pitchFamily="18" charset="0"/>
                <a:cs typeface="Times New Roman" panose="02020603050405020304" pitchFamily="18" charset="0"/>
              </a:rPr>
              <a:t> средняя общеобразовательная школа имени кавалера ордена Славы трех степеней Арсланова </a:t>
            </a:r>
            <a:r>
              <a:rPr lang="ru-RU" dirty="0" err="1">
                <a:solidFill>
                  <a:srgbClr val="FF0000"/>
                </a:solidFill>
                <a:latin typeface="Times New Roman" panose="02020603050405020304" pitchFamily="18" charset="0"/>
                <a:cs typeface="Times New Roman" panose="02020603050405020304" pitchFamily="18" charset="0"/>
              </a:rPr>
              <a:t>Зиатдина</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Миндубаевича</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Дрожжановского</a:t>
            </a:r>
            <a:r>
              <a:rPr lang="ru-RU" dirty="0">
                <a:solidFill>
                  <a:srgbClr val="FF0000"/>
                </a:solidFill>
                <a:latin typeface="Times New Roman" panose="02020603050405020304" pitchFamily="18" charset="0"/>
                <a:cs typeface="Times New Roman" panose="02020603050405020304" pitchFamily="18" charset="0"/>
              </a:rPr>
              <a:t> муниципального района </a:t>
            </a:r>
            <a:r>
              <a:rPr lang="ru-RU" dirty="0" smtClean="0">
                <a:solidFill>
                  <a:srgbClr val="FF0000"/>
                </a:solidFill>
                <a:latin typeface="Times New Roman" panose="02020603050405020304" pitchFamily="18" charset="0"/>
                <a:cs typeface="Times New Roman" panose="02020603050405020304" pitchFamily="18" charset="0"/>
              </a:rPr>
              <a:t>Республики Татарстан</a:t>
            </a:r>
            <a:endParaRPr lang="ru-RU"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6349584"/>
      </p:ext>
    </p:extLst>
  </p:cSld>
  <p:clrMapOvr>
    <a:masterClrMapping/>
  </p:clrMapOvr>
  <p:transition>
    <p:whee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Айназ\Desktop\2-image--1.jpg"/>
          <p:cNvPicPr>
            <a:picLocks noChangeAspect="1" noChangeArrowheads="1"/>
          </p:cNvPicPr>
          <p:nvPr/>
        </p:nvPicPr>
        <p:blipFill rotWithShape="1">
          <a:blip r:embed="rId3">
            <a:extLst>
              <a:ext uri="{28A0092B-C50C-407E-A947-70E740481C1C}">
                <a14:useLocalDpi xmlns:a14="http://schemas.microsoft.com/office/drawing/2010/main" val="0"/>
              </a:ext>
            </a:extLst>
          </a:blip>
          <a:srcRect r="13811"/>
          <a:stretch/>
        </p:blipFill>
        <p:spPr bwMode="auto">
          <a:xfrm>
            <a:off x="2752919" y="5339975"/>
            <a:ext cx="4153336" cy="3598171"/>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18" name="Прямоугольник 17"/>
          <p:cNvSpPr/>
          <p:nvPr/>
        </p:nvSpPr>
        <p:spPr>
          <a:xfrm>
            <a:off x="180983" y="6571551"/>
            <a:ext cx="5582834" cy="2246769"/>
          </a:xfrm>
          <a:prstGeom prst="rect">
            <a:avLst/>
          </a:prstGeom>
        </p:spPr>
        <p:txBody>
          <a:bodyPr wrap="square">
            <a:spAutoFit/>
          </a:bodyPr>
          <a:lstStyle/>
          <a:p>
            <a:pPr algn="just">
              <a:spcAft>
                <a:spcPts val="0"/>
              </a:spcAft>
            </a:pPr>
            <a:r>
              <a:rPr lang="ru-RU" sz="1000" b="1" dirty="0">
                <a:latin typeface="Times New Roman" panose="02020603050405020304" pitchFamily="18" charset="0"/>
                <a:ea typeface="Times New Roman" panose="02020603050405020304" pitchFamily="18" charset="0"/>
              </a:rPr>
              <a:t>Рассказ Арсланова </a:t>
            </a:r>
            <a:r>
              <a:rPr lang="ru-RU" sz="1000" b="1" dirty="0" err="1">
                <a:latin typeface="Times New Roman" panose="02020603050405020304" pitchFamily="18" charset="0"/>
                <a:ea typeface="Times New Roman" panose="02020603050405020304" pitchFamily="18" charset="0"/>
              </a:rPr>
              <a:t>З.М.о</a:t>
            </a:r>
            <a:r>
              <a:rPr lang="ru-RU" sz="1000" b="1" dirty="0">
                <a:latin typeface="Times New Roman" panose="02020603050405020304" pitchFamily="18" charset="0"/>
                <a:ea typeface="Times New Roman" panose="02020603050405020304" pitchFamily="18" charset="0"/>
              </a:rPr>
              <a:t> боях под Ленинградом </a:t>
            </a:r>
          </a:p>
          <a:p>
            <a:pPr algn="just">
              <a:spcAft>
                <a:spcPts val="0"/>
              </a:spcAft>
            </a:pPr>
            <a:r>
              <a:rPr lang="ru-RU" sz="1000" b="1" dirty="0">
                <a:latin typeface="Times New Roman" panose="02020603050405020304" pitchFamily="18" charset="0"/>
                <a:ea typeface="Times New Roman" panose="02020603050405020304" pitchFamily="18" charset="0"/>
              </a:rPr>
              <a:t>«18.01.1943 года части </a:t>
            </a:r>
            <a:r>
              <a:rPr lang="ru-RU" sz="1000" b="1" dirty="0" err="1">
                <a:latin typeface="Times New Roman" panose="02020603050405020304" pitchFamily="18" charset="0"/>
                <a:ea typeface="Times New Roman" panose="02020603050405020304" pitchFamily="18" charset="0"/>
              </a:rPr>
              <a:t>Волховского</a:t>
            </a:r>
            <a:r>
              <a:rPr lang="ru-RU" sz="1000" b="1" dirty="0">
                <a:latin typeface="Times New Roman" panose="02020603050405020304" pitchFamily="18" charset="0"/>
                <a:ea typeface="Times New Roman" panose="02020603050405020304" pitchFamily="18" charset="0"/>
              </a:rPr>
              <a:t> и Ленинградского фронтов встретились на </a:t>
            </a:r>
            <a:r>
              <a:rPr lang="ru-RU" sz="1000" b="1" dirty="0" err="1">
                <a:latin typeface="Times New Roman" panose="02020603050405020304" pitchFamily="18" charset="0"/>
                <a:ea typeface="Times New Roman" panose="02020603050405020304" pitchFamily="18" charset="0"/>
              </a:rPr>
              <a:t>Синявинских</a:t>
            </a:r>
            <a:r>
              <a:rPr lang="ru-RU" sz="1000" b="1" dirty="0">
                <a:latin typeface="Times New Roman" panose="02020603050405020304" pitchFamily="18" charset="0"/>
                <a:ea typeface="Times New Roman" panose="02020603050405020304" pitchFamily="18" charset="0"/>
              </a:rPr>
              <a:t> высотах. А потом путь на реку </a:t>
            </a:r>
            <a:r>
              <a:rPr lang="ru-RU" sz="1000" b="1" dirty="0" err="1">
                <a:latin typeface="Times New Roman" panose="02020603050405020304" pitchFamily="18" charset="0"/>
                <a:ea typeface="Times New Roman" panose="02020603050405020304" pitchFamily="18" charset="0"/>
              </a:rPr>
              <a:t>Мгу</a:t>
            </a:r>
            <a:r>
              <a:rPr lang="ru-RU" sz="1000" b="1" dirty="0">
                <a:latin typeface="Times New Roman" panose="02020603050405020304" pitchFamily="18" charset="0"/>
                <a:ea typeface="Times New Roman" panose="02020603050405020304" pitchFamily="18" charset="0"/>
              </a:rPr>
              <a:t>. За освобождение реки  дивизии присвоили звание </a:t>
            </a:r>
            <a:r>
              <a:rPr lang="ru-RU" sz="1000" b="1" dirty="0" err="1">
                <a:latin typeface="Times New Roman" panose="02020603050405020304" pitchFamily="18" charset="0"/>
                <a:ea typeface="Times New Roman" panose="02020603050405020304" pitchFamily="18" charset="0"/>
              </a:rPr>
              <a:t>Мгинской</a:t>
            </a:r>
            <a:r>
              <a:rPr lang="ru-RU" sz="1000" b="1" dirty="0">
                <a:latin typeface="Times New Roman" panose="02020603050405020304" pitchFamily="18" charset="0"/>
                <a:ea typeface="Times New Roman" panose="02020603050405020304" pitchFamily="18" charset="0"/>
              </a:rPr>
              <a:t>. Наш батальон продвигался первым. На пути оказался хорошо замаскированный дзот. Место открытое. Спрятались бойцы от пулеметного огня в воронках, сжались в снег. Вижу, что я ближе других к неглубокому овражку, ведущему в сторону от дзота. Говорю взводному: «Разрешите». Он кивнул. </a:t>
            </a:r>
            <a:r>
              <a:rPr lang="ru-RU" sz="1000" b="1" dirty="0" smtClean="0">
                <a:latin typeface="Times New Roman" panose="02020603050405020304" pitchFamily="18" charset="0"/>
                <a:ea typeface="Times New Roman" panose="02020603050405020304" pitchFamily="18" charset="0"/>
              </a:rPr>
              <a:t> Взял </a:t>
            </a:r>
            <a:r>
              <a:rPr lang="ru-RU" sz="1000" b="1" dirty="0">
                <a:latin typeface="Times New Roman" panose="02020603050405020304" pitchFamily="18" charset="0"/>
                <a:ea typeface="Times New Roman" panose="02020603050405020304" pitchFamily="18" charset="0"/>
              </a:rPr>
              <a:t>я две связки гранат, вывалился кубарем и к овражку. Не успели фашисты повернуть пулемет. Я пополз тем овражком, стал заходить в  тыл. Голову не поднимаю, ориентируюсь по стуку пулемета. Застучит- продвигаюсь. Замолк-замру, прислушиваюсь. Дополз до тропинки к дзоту. Стук пулемета рядом. Дверь открыта. Чувствую, что тяжело подняться. А надо. Каждая секунда дорога. Поднялся, метнул обе связки гранат. Самого оглушило, но точка огневая подавлена. Ничего не слышал две недели. О том дзоте по Мгой у меня память –медаль «За отвагу». Сам командир полка Мельников прикрепил к гимнастерке.»  </a:t>
            </a:r>
            <a:endParaRPr lang="ru-RU" sz="1000" b="1" dirty="0">
              <a:effectLst/>
              <a:latin typeface="Times New Roman" panose="02020603050405020304" pitchFamily="18" charset="0"/>
              <a:ea typeface="Times New Roman" panose="02020603050405020304" pitchFamily="18" charset="0"/>
            </a:endParaRPr>
          </a:p>
        </p:txBody>
      </p:sp>
      <p:sp>
        <p:nvSpPr>
          <p:cNvPr id="5" name="WordArt 1"/>
          <p:cNvSpPr txBox="1">
            <a:spLocks noChangeArrowheads="1" noChangeShapeType="1"/>
          </p:cNvSpPr>
          <p:nvPr/>
        </p:nvSpPr>
        <p:spPr bwMode="auto">
          <a:xfrm>
            <a:off x="1901970" y="80174"/>
            <a:ext cx="28146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rgbClr val="FF0000"/>
                </a:solidFill>
                <a:effectLst>
                  <a:outerShdw blurRad="38100" dist="38100" dir="2700000" algn="tl">
                    <a:srgbClr val="C0C0C0"/>
                  </a:outerShdw>
                </a:effectLst>
                <a:ea typeface="Times New Roman" panose="02020603050405020304" pitchFamily="18" charset="0"/>
              </a:rPr>
              <a:t>Арсланов </a:t>
            </a:r>
            <a:r>
              <a:rPr kumimoji="0" lang="ru-RU" altLang="ru-RU" sz="2000" b="1" i="0" u="none" strike="noStrike" cap="none" normalizeH="0" baseline="0" dirty="0" err="1" smtClean="0">
                <a:ln>
                  <a:noFill/>
                </a:ln>
                <a:solidFill>
                  <a:srgbClr val="FF0000"/>
                </a:solidFill>
                <a:effectLst>
                  <a:outerShdw blurRad="38100" dist="38100" dir="2700000" algn="tl">
                    <a:srgbClr val="C0C0C0"/>
                  </a:outerShdw>
                </a:effectLst>
                <a:ea typeface="Times New Roman" panose="02020603050405020304" pitchFamily="18" charset="0"/>
              </a:rPr>
              <a:t>Зиатдин</a:t>
            </a:r>
            <a:r>
              <a:rPr kumimoji="0" lang="ru-RU" altLang="ru-RU" sz="2000" b="1" i="0" u="none" strike="noStrike" cap="none" normalizeH="0" baseline="0" dirty="0" smtClean="0">
                <a:ln>
                  <a:noFill/>
                </a:ln>
                <a:solidFill>
                  <a:srgbClr val="FF0000"/>
                </a:solidFill>
                <a:effectLst>
                  <a:outerShdw blurRad="38100" dist="38100" dir="2700000" algn="tl">
                    <a:srgbClr val="C0C0C0"/>
                  </a:outerShdw>
                </a:effectLst>
                <a:ea typeface="Times New Roman" panose="02020603050405020304" pitchFamily="18" charset="0"/>
              </a:rPr>
              <a:t> </a:t>
            </a:r>
            <a:r>
              <a:rPr kumimoji="0" lang="ru-RU" altLang="ru-RU" sz="2000" b="1" i="0" u="none" strike="noStrike" cap="none" normalizeH="0" baseline="0" dirty="0" err="1" smtClean="0">
                <a:ln>
                  <a:noFill/>
                </a:ln>
                <a:solidFill>
                  <a:srgbClr val="FF0000"/>
                </a:solidFill>
                <a:effectLst>
                  <a:outerShdw blurRad="38100" dist="38100" dir="2700000" algn="tl">
                    <a:srgbClr val="C0C0C0"/>
                  </a:outerShdw>
                </a:effectLst>
                <a:ea typeface="Times New Roman" panose="02020603050405020304" pitchFamily="18" charset="0"/>
              </a:rPr>
              <a:t>Миндубаевич</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4"/>
          <p:cNvSpPr>
            <a:spLocks noChangeArrowheads="1"/>
          </p:cNvSpPr>
          <p:nvPr/>
        </p:nvSpPr>
        <p:spPr bwMode="auto">
          <a:xfrm>
            <a:off x="2373185" y="841500"/>
            <a:ext cx="187220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(15.01.1923 – 10.03.1998)</a:t>
            </a:r>
            <a:r>
              <a:rPr kumimoji="0" lang="ru-RU" altLang="ru-RU" sz="500" b="0" i="0" u="none" strike="noStrike" cap="none" normalizeH="0" baseline="0" dirty="0" smtClean="0">
                <a:ln>
                  <a:noFill/>
                </a:ln>
                <a:solidFill>
                  <a:schemeClr val="tx1"/>
                </a:solidFill>
                <a:effectLst/>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7" name="Picture 5" descr="G:\музей конкурс\Информационные материалы для баннера Родные лица Победы\фото 1977 г..jpg"/>
          <p:cNvPicPr>
            <a:picLocks noChangeAspect="1" noChangeArrowheads="1"/>
          </p:cNvPicPr>
          <p:nvPr/>
        </p:nvPicPr>
        <p:blipFill>
          <a:blip r:embed="rId4" cstate="print"/>
          <a:srcRect/>
          <a:stretch>
            <a:fillRect/>
          </a:stretch>
        </p:blipFill>
        <p:spPr bwMode="auto">
          <a:xfrm>
            <a:off x="333504" y="1351705"/>
            <a:ext cx="1414509" cy="2173280"/>
          </a:xfrm>
          <a:prstGeom prst="rect">
            <a:avLst/>
          </a:prstGeom>
          <a:noFill/>
        </p:spPr>
      </p:pic>
      <p:pic>
        <p:nvPicPr>
          <p:cNvPr id="8" name="Рисунок 7" descr="C:\Users\Альберт\Desktop\БАННЕР 2015 на 70 лет\drozhzhanovsky_rayon_coa.gif"/>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7651" y="116882"/>
            <a:ext cx="895350" cy="1162050"/>
          </a:xfrm>
          <a:prstGeom prst="rect">
            <a:avLst/>
          </a:prstGeom>
          <a:noFill/>
          <a:ln>
            <a:noFill/>
          </a:ln>
        </p:spPr>
      </p:pic>
      <p:pic>
        <p:nvPicPr>
          <p:cNvPr id="9" name="Рисунок 8" descr="C:\Users\Эльвира\Desktop\Logotip70LetPobedi.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55119" y="81391"/>
            <a:ext cx="2017395" cy="1162050"/>
          </a:xfrm>
          <a:prstGeom prst="rect">
            <a:avLst/>
          </a:prstGeom>
          <a:noFill/>
          <a:ln>
            <a:noFill/>
          </a:ln>
        </p:spPr>
      </p:pic>
      <p:sp>
        <p:nvSpPr>
          <p:cNvPr id="10" name="Rectangle 6"/>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Rectangle 7"/>
          <p:cNvSpPr>
            <a:spLocks noChangeArrowheads="1"/>
          </p:cNvSpPr>
          <p:nvPr/>
        </p:nvSpPr>
        <p:spPr bwMode="auto">
          <a:xfrm flipH="1">
            <a:off x="1795404" y="1057081"/>
            <a:ext cx="4989489"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altLang="ru-RU" sz="1000" b="1" i="0" u="none" strike="noStrike" cap="none" normalizeH="0" baseline="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Биографические страницы</a:t>
            </a:r>
            <a:endParaRPr kumimoji="0" lang="ru-RU" altLang="ru-RU" sz="1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lvl="0" algn="just"/>
            <a:r>
              <a:rPr lang="ru-RU" sz="1000" dirty="0" smtClean="0">
                <a:latin typeface="Times New Roman" panose="02020603050405020304" pitchFamily="18" charset="0"/>
                <a:cs typeface="Times New Roman" panose="02020603050405020304" pitchFamily="18" charset="0"/>
              </a:rPr>
              <a:t>Арсланову </a:t>
            </a:r>
            <a:r>
              <a:rPr lang="ru-RU" sz="1000" dirty="0" err="1">
                <a:latin typeface="Times New Roman" panose="02020603050405020304" pitchFamily="18" charset="0"/>
                <a:cs typeface="Times New Roman" panose="02020603050405020304" pitchFamily="18" charset="0"/>
              </a:rPr>
              <a:t>Зиатдину</a:t>
            </a:r>
            <a:r>
              <a:rPr lang="ru-RU" sz="1000" dirty="0">
                <a:latin typeface="Times New Roman" panose="02020603050405020304" pitchFamily="18" charset="0"/>
                <a:cs typeface="Times New Roman" panose="02020603050405020304" pitchFamily="18" charset="0"/>
              </a:rPr>
              <a:t> все </a:t>
            </a:r>
            <a:r>
              <a:rPr lang="ru-RU" sz="1000" dirty="0" smtClean="0">
                <a:latin typeface="Times New Roman" panose="02020603050405020304" pitchFamily="18" charset="0"/>
                <a:cs typeface="Times New Roman" panose="02020603050405020304" pitchFamily="18" charset="0"/>
              </a:rPr>
              <a:t>завидовали. </a:t>
            </a:r>
            <a:r>
              <a:rPr lang="ru-RU" sz="1000" dirty="0">
                <a:latin typeface="Times New Roman" panose="02020603050405020304" pitchFamily="18" charset="0"/>
                <a:cs typeface="Times New Roman" panose="02020603050405020304" pitchFamily="18" charset="0"/>
              </a:rPr>
              <a:t>Парню 22 года, а он уже успел повоевать, вернуться домой живым с войны. Завидный жених, красивый, статный, с пышной темной шевелюрой, герой, вся грудь в орденах. И вправду, завидная судьба выпала на долю </a:t>
            </a:r>
            <a:r>
              <a:rPr lang="ru-RU" sz="1000" dirty="0" err="1" smtClean="0">
                <a:latin typeface="Times New Roman" panose="02020603050405020304" pitchFamily="18" charset="0"/>
                <a:cs typeface="Times New Roman" panose="02020603050405020304" pitchFamily="18" charset="0"/>
              </a:rPr>
              <a:t>Зиатдина</a:t>
            </a:r>
            <a:r>
              <a:rPr lang="ru-RU" sz="1000" dirty="0">
                <a:latin typeface="Times New Roman" panose="02020603050405020304" pitchFamily="18" charset="0"/>
                <a:cs typeface="Times New Roman" panose="02020603050405020304" pitchFamily="18" charset="0"/>
              </a:rPr>
              <a:t>. Завидная, но тяжелая… Родился 15 января 1923 в деревне Малая </a:t>
            </a:r>
            <a:r>
              <a:rPr lang="ru-RU" sz="1000" dirty="0" err="1">
                <a:latin typeface="Times New Roman" panose="02020603050405020304" pitchFamily="18" charset="0"/>
                <a:cs typeface="Times New Roman" panose="02020603050405020304" pitchFamily="18" charset="0"/>
              </a:rPr>
              <a:t>Цильна</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Дрожжановского</a:t>
            </a:r>
            <a:r>
              <a:rPr lang="ru-RU" sz="1000" dirty="0">
                <a:latin typeface="Times New Roman" panose="02020603050405020304" pitchFamily="18" charset="0"/>
                <a:cs typeface="Times New Roman" panose="02020603050405020304" pitchFamily="18" charset="0"/>
              </a:rPr>
              <a:t> р-на (Татарстан) в семье крестьянина. Татарин. Детство </a:t>
            </a:r>
            <a:r>
              <a:rPr lang="ru-RU" sz="1000" dirty="0" err="1">
                <a:latin typeface="Times New Roman" panose="02020603050405020304" pitchFamily="18" charset="0"/>
                <a:cs typeface="Times New Roman" panose="02020603050405020304" pitchFamily="18" charset="0"/>
              </a:rPr>
              <a:t>Зиатдина</a:t>
            </a:r>
            <a:r>
              <a:rPr lang="ru-RU" sz="1000" dirty="0">
                <a:latin typeface="Times New Roman" panose="02020603050405020304" pitchFamily="18" charset="0"/>
                <a:cs typeface="Times New Roman" panose="02020603050405020304" pitchFamily="18" charset="0"/>
              </a:rPr>
              <a:t> прошло в живописном уголке нашей республики. Деревня Малая </a:t>
            </a:r>
            <a:r>
              <a:rPr lang="ru-RU" sz="1000" dirty="0" err="1">
                <a:latin typeface="Times New Roman" panose="02020603050405020304" pitchFamily="18" charset="0"/>
                <a:cs typeface="Times New Roman" panose="02020603050405020304" pitchFamily="18" charset="0"/>
              </a:rPr>
              <a:t>Цильна</a:t>
            </a:r>
            <a:r>
              <a:rPr lang="ru-RU" sz="1000" dirty="0">
                <a:latin typeface="Times New Roman" panose="02020603050405020304" pitchFamily="18" charset="0"/>
                <a:cs typeface="Times New Roman" panose="02020603050405020304" pitchFamily="18" charset="0"/>
              </a:rPr>
              <a:t> расположилась на возвышенной равнине, усеянный цветами, травами, ягодами. А чуть ниже протекала </a:t>
            </a:r>
            <a:r>
              <a:rPr lang="ru-RU" sz="1000" dirty="0" smtClean="0">
                <a:latin typeface="Times New Roman" panose="02020603050405020304" pitchFamily="18" charset="0"/>
                <a:cs typeface="Times New Roman" panose="02020603050405020304" pitchFamily="18" charset="0"/>
              </a:rPr>
              <a:t>река </a:t>
            </a:r>
            <a:r>
              <a:rPr lang="ru-RU" sz="1000" dirty="0" err="1" smtClean="0">
                <a:latin typeface="Times New Roman" panose="02020603050405020304" pitchFamily="18" charset="0"/>
                <a:cs typeface="Times New Roman" panose="02020603050405020304" pitchFamily="18" charset="0"/>
              </a:rPr>
              <a:t>Цильна</a:t>
            </a:r>
            <a:r>
              <a:rPr lang="ru-RU" sz="1000" dirty="0" smtClean="0">
                <a:latin typeface="Times New Roman" panose="02020603050405020304" pitchFamily="18" charset="0"/>
                <a:cs typeface="Times New Roman" panose="02020603050405020304" pitchFamily="18" charset="0"/>
              </a:rPr>
              <a:t>, </a:t>
            </a:r>
            <a:r>
              <a:rPr lang="ru-RU" sz="1000" dirty="0">
                <a:latin typeface="Times New Roman" panose="02020603050405020304" pitchFamily="18" charset="0"/>
                <a:cs typeface="Times New Roman" panose="02020603050405020304" pitchFamily="18" charset="0"/>
              </a:rPr>
              <a:t>на которой летом с утра до вечера стояли шум-гам от плескающейся детворы. Зимой река превращалась в каток. Мальчишки осенью готовили толстую проволоку, подходящие дощечки и из этих заготовок мастерили себе коньки. А еще зимой любили кататься «на козлах» со склонов оврагов или балок. Это занятие было не для трусов. Окончив пять классов сельской школы, </a:t>
            </a:r>
            <a:r>
              <a:rPr lang="ru-RU" sz="1000" dirty="0" err="1">
                <a:latin typeface="Times New Roman" panose="02020603050405020304" pitchFamily="18" charset="0"/>
                <a:cs typeface="Times New Roman" panose="02020603050405020304" pitchFamily="18" charset="0"/>
              </a:rPr>
              <a:t>Зиятдин</a:t>
            </a:r>
            <a:r>
              <a:rPr lang="ru-RU" sz="1000" dirty="0">
                <a:latin typeface="Times New Roman" panose="02020603050405020304" pitchFamily="18" charset="0"/>
                <a:cs typeface="Times New Roman" panose="02020603050405020304" pitchFamily="18" charset="0"/>
              </a:rPr>
              <a:t> пошел работать в колхоз. Но жизнь распорядилась так, что рано пришлось выпорхнуть из родного дома. Четырнадцатилетним пареньком поехал он к родственникам в Свердловскую область, город Карпинск. Там выучился на слесаря и работал в паровозном депо. В Красную Армию призвали в 1941 году, направили в Приволжский военный округ. Учился сам, потом обучал других не только азам военного дела, но и аккуратности, смекалке, точности. От бывалых солдат </a:t>
            </a:r>
            <a:r>
              <a:rPr lang="ru-RU" sz="1000" dirty="0" err="1">
                <a:latin typeface="Times New Roman" panose="02020603050405020304" pitchFamily="18" charset="0"/>
                <a:cs typeface="Times New Roman" panose="02020603050405020304" pitchFamily="18" charset="0"/>
              </a:rPr>
              <a:t>Зиатдин</a:t>
            </a:r>
            <a:r>
              <a:rPr lang="ru-RU" sz="1000" dirty="0">
                <a:latin typeface="Times New Roman" panose="02020603050405020304" pitchFamily="18" charset="0"/>
                <a:cs typeface="Times New Roman" panose="02020603050405020304" pitchFamily="18" charset="0"/>
              </a:rPr>
              <a:t> уже знал, что от точности расчета автоматчика на войне зависит не только жизнь людей, но и исход боя. Начало войны встретил в армии. </a:t>
            </a:r>
            <a:endParaRPr lang="ru-RU" sz="1000" dirty="0" smtClean="0">
              <a:latin typeface="Times New Roman" panose="02020603050405020304" pitchFamily="18" charset="0"/>
              <a:cs typeface="Times New Roman" panose="02020603050405020304" pitchFamily="18" charset="0"/>
            </a:endParaRPr>
          </a:p>
        </p:txBody>
      </p:sp>
      <p:pic>
        <p:nvPicPr>
          <p:cNvPr id="16" name="Рисунок 15"/>
          <p:cNvPicPr>
            <a:picLocks noChangeAspect="1"/>
          </p:cNvPicPr>
          <p:nvPr/>
        </p:nvPicPr>
        <p:blipFill rotWithShape="1">
          <a:blip r:embed="rId7">
            <a:extLst>
              <a:ext uri="{28A0092B-C50C-407E-A947-70E740481C1C}">
                <a14:useLocalDpi xmlns:a14="http://schemas.microsoft.com/office/drawing/2010/main" val="0"/>
              </a:ext>
            </a:extLst>
          </a:blip>
          <a:srcRect l="32282" t="8656" r="7919" b="25330"/>
          <a:stretch/>
        </p:blipFill>
        <p:spPr>
          <a:xfrm>
            <a:off x="290193" y="4401818"/>
            <a:ext cx="1944216" cy="1609691"/>
          </a:xfrm>
          <a:prstGeom prst="rect">
            <a:avLst/>
          </a:prstGeom>
        </p:spPr>
      </p:pic>
      <p:pic>
        <p:nvPicPr>
          <p:cNvPr id="17" name="Рисунок 16"/>
          <p:cNvPicPr>
            <a:picLocks noChangeAspect="1"/>
          </p:cNvPicPr>
          <p:nvPr/>
        </p:nvPicPr>
        <p:blipFill rotWithShape="1">
          <a:blip r:embed="rId8">
            <a:extLst>
              <a:ext uri="{28A0092B-C50C-407E-A947-70E740481C1C}">
                <a14:useLocalDpi xmlns:a14="http://schemas.microsoft.com/office/drawing/2010/main" val="0"/>
              </a:ext>
            </a:extLst>
          </a:blip>
          <a:srcRect l="13290" t="14508" r="11407" b="20524"/>
          <a:stretch/>
        </p:blipFill>
        <p:spPr>
          <a:xfrm>
            <a:off x="2381315" y="4381068"/>
            <a:ext cx="2448272" cy="1584176"/>
          </a:xfrm>
          <a:prstGeom prst="rect">
            <a:avLst/>
          </a:prstGeom>
        </p:spPr>
      </p:pic>
      <p:pic>
        <p:nvPicPr>
          <p:cNvPr id="20" name="Picture 4" descr="C:\Users\Эльвира\Desktop\сканер\IMG_1007.JPG"/>
          <p:cNvPicPr>
            <a:picLocks noChangeAspect="1" noChangeArrowheads="1"/>
          </p:cNvPicPr>
          <p:nvPr/>
        </p:nvPicPr>
        <p:blipFill>
          <a:blip r:embed="rId9"/>
          <a:srcRect/>
          <a:stretch>
            <a:fillRect/>
          </a:stretch>
        </p:blipFill>
        <p:spPr bwMode="auto">
          <a:xfrm rot="5400000">
            <a:off x="5703228" y="7027275"/>
            <a:ext cx="1049742" cy="603688"/>
          </a:xfrm>
          <a:prstGeom prst="rect">
            <a:avLst/>
          </a:prstGeom>
          <a:noFill/>
        </p:spPr>
      </p:pic>
      <p:sp>
        <p:nvSpPr>
          <p:cNvPr id="19" name="Прямоугольник 18"/>
          <p:cNvSpPr/>
          <p:nvPr/>
        </p:nvSpPr>
        <p:spPr>
          <a:xfrm>
            <a:off x="141785" y="6032259"/>
            <a:ext cx="2231400" cy="507831"/>
          </a:xfrm>
          <a:prstGeom prst="rect">
            <a:avLst/>
          </a:prstGeom>
        </p:spPr>
        <p:txBody>
          <a:bodyPr wrap="square">
            <a:spAutoFit/>
          </a:bodyPr>
          <a:lstStyle/>
          <a:p>
            <a:pPr algn="ctr"/>
            <a:r>
              <a:rPr lang="ru-RU" sz="900" b="1" dirty="0">
                <a:solidFill>
                  <a:srgbClr val="FF0000"/>
                </a:solidFill>
                <a:latin typeface="Times New Roman" panose="02020603050405020304" pitchFamily="18" charset="0"/>
                <a:cs typeface="Times New Roman" panose="02020603050405020304" pitchFamily="18" charset="0"/>
              </a:rPr>
              <a:t>Германия.1945 г. Остров </a:t>
            </a:r>
            <a:r>
              <a:rPr lang="ru-RU" sz="900" b="1" dirty="0" err="1">
                <a:solidFill>
                  <a:srgbClr val="FF0000"/>
                </a:solidFill>
                <a:latin typeface="Times New Roman" panose="02020603050405020304" pitchFamily="18" charset="0"/>
                <a:cs typeface="Times New Roman" panose="02020603050405020304" pitchFamily="18" charset="0"/>
              </a:rPr>
              <a:t>Рюген</a:t>
            </a:r>
            <a:r>
              <a:rPr lang="ru-RU" sz="900" b="1" dirty="0">
                <a:solidFill>
                  <a:srgbClr val="FF0000"/>
                </a:solidFill>
                <a:latin typeface="Times New Roman" panose="02020603050405020304" pitchFamily="18" charset="0"/>
                <a:cs typeface="Times New Roman" panose="02020603050405020304" pitchFamily="18" charset="0"/>
              </a:rPr>
              <a:t>. </a:t>
            </a:r>
            <a:r>
              <a:rPr lang="ru-RU" sz="900" b="1" dirty="0" err="1">
                <a:solidFill>
                  <a:srgbClr val="FF0000"/>
                </a:solidFill>
                <a:latin typeface="Times New Roman" panose="02020603050405020304" pitchFamily="18" charset="0"/>
                <a:cs typeface="Times New Roman" panose="02020603050405020304" pitchFamily="18" charset="0"/>
              </a:rPr>
              <a:t>г.Заснец</a:t>
            </a:r>
            <a:r>
              <a:rPr lang="ru-RU" sz="900" b="1" dirty="0">
                <a:solidFill>
                  <a:srgbClr val="FF0000"/>
                </a:solidFill>
                <a:latin typeface="Times New Roman" panose="02020603050405020304" pitchFamily="18" charset="0"/>
                <a:cs typeface="Times New Roman" panose="02020603050405020304" pitchFamily="18" charset="0"/>
              </a:rPr>
              <a:t>. Арсланов З.М. среди боевых друзей (слева первый)</a:t>
            </a:r>
          </a:p>
        </p:txBody>
      </p:sp>
      <p:sp>
        <p:nvSpPr>
          <p:cNvPr id="21" name="Прямоугольник 20"/>
          <p:cNvSpPr/>
          <p:nvPr/>
        </p:nvSpPr>
        <p:spPr>
          <a:xfrm>
            <a:off x="2561737" y="6032259"/>
            <a:ext cx="2163907" cy="369332"/>
          </a:xfrm>
          <a:prstGeom prst="rect">
            <a:avLst/>
          </a:prstGeom>
        </p:spPr>
        <p:txBody>
          <a:bodyPr wrap="square">
            <a:spAutoFit/>
          </a:bodyPr>
          <a:lstStyle/>
          <a:p>
            <a:pPr algn="ctr"/>
            <a:r>
              <a:rPr lang="ru-RU" sz="900" b="1" dirty="0">
                <a:solidFill>
                  <a:srgbClr val="FF0000"/>
                </a:solidFill>
                <a:latin typeface="Times New Roman" panose="02020603050405020304" pitchFamily="18" charset="0"/>
                <a:cs typeface="Times New Roman" panose="02020603050405020304" pitchFamily="18" charset="0"/>
              </a:rPr>
              <a:t>У захваченного вражеского корабля</a:t>
            </a:r>
            <a:r>
              <a:rPr lang="ru-RU" sz="900" b="1" dirty="0" smtClean="0">
                <a:solidFill>
                  <a:srgbClr val="FF0000"/>
                </a:solidFill>
                <a:latin typeface="Times New Roman" panose="02020603050405020304" pitchFamily="18" charset="0"/>
                <a:cs typeface="Times New Roman" panose="02020603050405020304" pitchFamily="18" charset="0"/>
              </a:rPr>
              <a:t>.</a:t>
            </a:r>
          </a:p>
          <a:p>
            <a:pPr algn="ctr"/>
            <a:r>
              <a:rPr lang="ru-RU" sz="900" b="1" dirty="0" smtClean="0">
                <a:solidFill>
                  <a:srgbClr val="FF0000"/>
                </a:solidFill>
                <a:latin typeface="Times New Roman" panose="02020603050405020304" pitchFamily="18" charset="0"/>
                <a:cs typeface="Times New Roman" panose="02020603050405020304" pitchFamily="18" charset="0"/>
              </a:rPr>
              <a:t>1945 </a:t>
            </a:r>
            <a:r>
              <a:rPr lang="ru-RU" sz="900" b="1" dirty="0">
                <a:solidFill>
                  <a:srgbClr val="FF0000"/>
                </a:solidFill>
                <a:latin typeface="Times New Roman" panose="02020603050405020304" pitchFamily="18" charset="0"/>
                <a:cs typeface="Times New Roman" panose="02020603050405020304" pitchFamily="18" charset="0"/>
              </a:rPr>
              <a:t>г.(слева)</a:t>
            </a:r>
          </a:p>
        </p:txBody>
      </p:sp>
      <p:pic>
        <p:nvPicPr>
          <p:cNvPr id="1026" name="Picture 2" descr="E:\зыятдин 95\151___11\IMG_6448.JPG"/>
          <p:cNvPicPr>
            <a:picLocks noChangeAspect="1" noChangeArrowheads="1"/>
          </p:cNvPicPr>
          <p:nvPr/>
        </p:nvPicPr>
        <p:blipFill rotWithShape="1">
          <a:blip r:embed="rId10">
            <a:extLst>
              <a:ext uri="{28A0092B-C50C-407E-A947-70E740481C1C}">
                <a14:useLocalDpi xmlns:a14="http://schemas.microsoft.com/office/drawing/2010/main" val="0"/>
              </a:ext>
            </a:extLst>
          </a:blip>
          <a:srcRect l="68953" t="26651" r="6921" b="14679"/>
          <a:stretch/>
        </p:blipFill>
        <p:spPr bwMode="auto">
          <a:xfrm>
            <a:off x="5321928" y="4219641"/>
            <a:ext cx="1218857" cy="2223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698429" y="6401590"/>
            <a:ext cx="622543" cy="276999"/>
          </a:xfrm>
          <a:prstGeom prst="rect">
            <a:avLst/>
          </a:prstGeom>
        </p:spPr>
        <p:txBody>
          <a:bodyPr wrap="none">
            <a:spAutoFit/>
          </a:bodyPr>
          <a:lstStyle/>
          <a:p>
            <a:r>
              <a:rPr lang="ru-RU" sz="1200" b="1" dirty="0">
                <a:solidFill>
                  <a:srgbClr val="FF0000"/>
                </a:solidFill>
                <a:latin typeface="Times New Roman" panose="02020603050405020304" pitchFamily="18" charset="0"/>
                <a:cs typeface="Times New Roman" panose="02020603050405020304" pitchFamily="18" charset="0"/>
              </a:rPr>
              <a:t>1945 </a:t>
            </a:r>
            <a:r>
              <a:rPr lang="ru-RU" sz="1200" b="1" dirty="0" smtClean="0">
                <a:solidFill>
                  <a:srgbClr val="FF0000"/>
                </a:solidFill>
                <a:latin typeface="Times New Roman" panose="02020603050405020304" pitchFamily="18" charset="0"/>
                <a:cs typeface="Times New Roman" panose="02020603050405020304" pitchFamily="18" charset="0"/>
              </a:rPr>
              <a:t>г.</a:t>
            </a:r>
            <a:endParaRPr lang="ru-RU" sz="1200" dirty="0"/>
          </a:p>
        </p:txBody>
      </p:sp>
      <p:sp>
        <p:nvSpPr>
          <p:cNvPr id="3" name="Прямоугольник 2"/>
          <p:cNvSpPr/>
          <p:nvPr/>
        </p:nvSpPr>
        <p:spPr>
          <a:xfrm>
            <a:off x="5763816" y="8100392"/>
            <a:ext cx="917034" cy="553998"/>
          </a:xfrm>
          <a:prstGeom prst="rect">
            <a:avLst/>
          </a:prstGeom>
        </p:spPr>
        <p:txBody>
          <a:bodyPr wrap="square">
            <a:spAutoFit/>
          </a:bodyPr>
          <a:lstStyle/>
          <a:p>
            <a:pPr algn="ctr"/>
            <a:r>
              <a:rPr lang="ru-RU" sz="1000" b="1" dirty="0" smtClean="0">
                <a:solidFill>
                  <a:srgbClr val="FF0000"/>
                </a:solidFill>
                <a:latin typeface="Times New Roman" panose="02020603050405020304" pitchFamily="18" charset="0"/>
                <a:cs typeface="Times New Roman" panose="02020603050405020304" pitchFamily="18" charset="0"/>
              </a:rPr>
              <a:t>1943 г. медаль </a:t>
            </a:r>
          </a:p>
          <a:p>
            <a:pPr algn="ctr"/>
            <a:r>
              <a:rPr lang="ru-RU" sz="1000" b="1" dirty="0" smtClean="0">
                <a:solidFill>
                  <a:srgbClr val="FF0000"/>
                </a:solidFill>
                <a:latin typeface="Times New Roman" panose="02020603050405020304" pitchFamily="18" charset="0"/>
                <a:cs typeface="Times New Roman" panose="02020603050405020304" pitchFamily="18" charset="0"/>
              </a:rPr>
              <a:t>«За отвагу»</a:t>
            </a:r>
            <a:endParaRPr lang="ru-RU" sz="1000" dirty="0"/>
          </a:p>
        </p:txBody>
      </p:sp>
    </p:spTree>
    <p:extLst>
      <p:ext uri="{BB962C8B-B14F-4D97-AF65-F5344CB8AC3E}">
        <p14:creationId xmlns:p14="http://schemas.microsoft.com/office/powerpoint/2010/main" val="3154047504"/>
      </p:ext>
    </p:extLst>
  </p:cSld>
  <p:clrMapOvr>
    <a:masterClrMapping/>
  </p:clrMapOvr>
  <p:transition>
    <p:whee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5" name="Picture 17" descr="E:\зыятдин 95\151___11\IMG_642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83" t="15886" r="2878" b="8313"/>
          <a:stretch/>
        </p:blipFill>
        <p:spPr bwMode="auto">
          <a:xfrm rot="609723">
            <a:off x="3369124" y="6284233"/>
            <a:ext cx="1424552" cy="92303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8640" y="251520"/>
            <a:ext cx="6465186" cy="4247317"/>
          </a:xfrm>
          <a:prstGeom prst="rect">
            <a:avLst/>
          </a:prstGeom>
        </p:spPr>
        <p:txBody>
          <a:bodyPr wrap="square">
            <a:spAutoFit/>
          </a:bodyPr>
          <a:lstStyle/>
          <a:p>
            <a:r>
              <a:rPr lang="ru-RU" sz="1000" b="1" dirty="0" smtClean="0">
                <a:solidFill>
                  <a:srgbClr val="FF0000"/>
                </a:solidFill>
                <a:latin typeface="Times New Roman" pitchFamily="18" charset="0"/>
                <a:cs typeface="Times New Roman" pitchFamily="18" charset="0"/>
              </a:rPr>
              <a:t> /</a:t>
            </a:r>
            <a:r>
              <a:rPr lang="ru-RU" sz="1000" b="1" dirty="0">
                <a:solidFill>
                  <a:srgbClr val="FF0000"/>
                </a:solidFill>
                <a:latin typeface="Times New Roman" pitchFamily="18" charset="0"/>
                <a:cs typeface="Times New Roman" pitchFamily="18" charset="0"/>
              </a:rPr>
              <a:t>Описание подвига/ </a:t>
            </a:r>
            <a:endParaRPr lang="ru-RU" sz="1000" b="1" dirty="0" smtClean="0">
              <a:solidFill>
                <a:srgbClr val="FF0000"/>
              </a:solidFill>
              <a:latin typeface="Times New Roman" pitchFamily="18" charset="0"/>
              <a:cs typeface="Times New Roman" pitchFamily="18" charset="0"/>
            </a:endParaRPr>
          </a:p>
          <a:p>
            <a:r>
              <a:rPr lang="ru-RU" sz="1000" b="1" i="1" dirty="0" smtClean="0">
                <a:latin typeface="Times New Roman" pitchFamily="18" charset="0"/>
                <a:cs typeface="Times New Roman" pitchFamily="18" charset="0"/>
              </a:rPr>
              <a:t>Первый подвиг</a:t>
            </a:r>
          </a:p>
          <a:p>
            <a:pPr algn="just"/>
            <a:r>
              <a:rPr lang="ru-RU" sz="1000" b="1" dirty="0" smtClean="0">
                <a:latin typeface="Times New Roman" pitchFamily="18" charset="0"/>
                <a:cs typeface="Times New Roman" pitchFamily="18" charset="0"/>
              </a:rPr>
              <a:t>…После </a:t>
            </a:r>
            <a:r>
              <a:rPr lang="ru-RU" sz="1000" b="1" dirty="0">
                <a:latin typeface="Times New Roman" pitchFamily="18" charset="0"/>
                <a:cs typeface="Times New Roman" pitchFamily="18" charset="0"/>
              </a:rPr>
              <a:t>очередного боя автоматчик рядовой </a:t>
            </a:r>
            <a:r>
              <a:rPr lang="ru-RU" sz="1000" b="1" dirty="0" err="1">
                <a:latin typeface="Times New Roman" pitchFamily="18" charset="0"/>
                <a:cs typeface="Times New Roman" pitchFamily="18" charset="0"/>
              </a:rPr>
              <a:t>Арусланов</a:t>
            </a:r>
            <a:r>
              <a:rPr lang="ru-RU" sz="1000" b="1" dirty="0">
                <a:latin typeface="Times New Roman" pitchFamily="18" charset="0"/>
                <a:cs typeface="Times New Roman" pitchFamily="18" charset="0"/>
              </a:rPr>
              <a:t> 28 июня 1944 года в районе населенного пункта </a:t>
            </a:r>
            <a:r>
              <a:rPr lang="ru-RU" sz="1000" b="1" dirty="0" err="1">
                <a:latin typeface="Times New Roman" pitchFamily="18" charset="0"/>
                <a:cs typeface="Times New Roman" pitchFamily="18" charset="0"/>
              </a:rPr>
              <a:t>Таммисуо</a:t>
            </a:r>
            <a:r>
              <a:rPr lang="ru-RU" sz="1000" b="1" dirty="0">
                <a:latin typeface="Times New Roman" pitchFamily="18" charset="0"/>
                <a:cs typeface="Times New Roman" pitchFamily="18" charset="0"/>
              </a:rPr>
              <a:t> близ озера </a:t>
            </a:r>
            <a:r>
              <a:rPr lang="ru-RU" sz="1000" b="1" dirty="0" err="1">
                <a:latin typeface="Times New Roman" pitchFamily="18" charset="0"/>
                <a:cs typeface="Times New Roman" pitchFamily="18" charset="0"/>
              </a:rPr>
              <a:t>Хеколампи</a:t>
            </a:r>
            <a:r>
              <a:rPr lang="ru-RU" sz="1000" b="1" dirty="0">
                <a:latin typeface="Times New Roman" pitchFamily="18" charset="0"/>
                <a:cs typeface="Times New Roman" pitchFamily="18" charset="0"/>
              </a:rPr>
              <a:t> вынес с поля боя, под шквальным огнем врага, раненого начальника штаба полка. За смелость в этом бою </a:t>
            </a:r>
            <a:r>
              <a:rPr lang="ru-RU" sz="1000" b="1" dirty="0" err="1">
                <a:latin typeface="Times New Roman" pitchFamily="18" charset="0"/>
                <a:cs typeface="Times New Roman" pitchFamily="18" charset="0"/>
              </a:rPr>
              <a:t>Зиатдин</a:t>
            </a:r>
            <a:r>
              <a:rPr lang="ru-RU" sz="1000" b="1" dirty="0">
                <a:latin typeface="Times New Roman" pitchFamily="18" charset="0"/>
                <a:cs typeface="Times New Roman" pitchFamily="18" charset="0"/>
              </a:rPr>
              <a:t> </a:t>
            </a:r>
            <a:r>
              <a:rPr lang="ru-RU" sz="1000" b="1" dirty="0" err="1">
                <a:latin typeface="Times New Roman" pitchFamily="18" charset="0"/>
                <a:cs typeface="Times New Roman" pitchFamily="18" charset="0"/>
              </a:rPr>
              <a:t>Арусланов</a:t>
            </a:r>
            <a:r>
              <a:rPr lang="ru-RU" sz="1000" b="1" dirty="0">
                <a:latin typeface="Times New Roman" pitchFamily="18" charset="0"/>
                <a:cs typeface="Times New Roman" pitchFamily="18" charset="0"/>
              </a:rPr>
              <a:t> был удостоен ордена Славы III степени. О награде узнал в госпитале, куда попал после ранения. Поправившись, </a:t>
            </a:r>
            <a:r>
              <a:rPr lang="ru-RU" sz="1000" b="1" dirty="0" err="1">
                <a:latin typeface="Times New Roman" pitchFamily="18" charset="0"/>
                <a:cs typeface="Times New Roman" pitchFamily="18" charset="0"/>
              </a:rPr>
              <a:t>Зиатдин</a:t>
            </a:r>
            <a:r>
              <a:rPr lang="ru-RU" sz="1000" b="1" dirty="0">
                <a:latin typeface="Times New Roman" pitchFamily="18" charset="0"/>
                <a:cs typeface="Times New Roman" pitchFamily="18" charset="0"/>
              </a:rPr>
              <a:t> нашел свой полк на 2 – м Белорусском фронте, в составе 2-й Ударной армии. </a:t>
            </a:r>
            <a:endParaRPr lang="ru-RU" sz="1000" b="1" dirty="0" smtClean="0">
              <a:latin typeface="Times New Roman" pitchFamily="18" charset="0"/>
              <a:cs typeface="Times New Roman" pitchFamily="18" charset="0"/>
            </a:endParaRPr>
          </a:p>
          <a:p>
            <a:r>
              <a:rPr lang="ru-RU" sz="1000" b="1" i="1" dirty="0" smtClean="0">
                <a:latin typeface="Times New Roman" pitchFamily="18" charset="0"/>
                <a:cs typeface="Times New Roman" pitchFamily="18" charset="0"/>
              </a:rPr>
              <a:t>Второй подвиг</a:t>
            </a:r>
            <a:r>
              <a:rPr lang="ru-RU" sz="1000" b="1" dirty="0" smtClean="0">
                <a:latin typeface="Times New Roman" pitchFamily="18" charset="0"/>
                <a:cs typeface="Times New Roman" pitchFamily="18" charset="0"/>
              </a:rPr>
              <a:t>.</a:t>
            </a:r>
          </a:p>
          <a:p>
            <a:pPr algn="just"/>
            <a:r>
              <a:rPr lang="ru-RU" sz="1000" b="1" dirty="0" smtClean="0">
                <a:latin typeface="Times New Roman" pitchFamily="18" charset="0"/>
                <a:cs typeface="Times New Roman" pitchFamily="18" charset="0"/>
              </a:rPr>
              <a:t>В </a:t>
            </a:r>
            <a:r>
              <a:rPr lang="ru-RU" sz="1000" b="1" dirty="0">
                <a:latin typeface="Times New Roman" pitchFamily="18" charset="0"/>
                <a:cs typeface="Times New Roman" pitchFamily="18" charset="0"/>
              </a:rPr>
              <a:t>январе 1945 года 314-й стрелковый полк вел бои на территории Польши. Несколько дней артиллерия обстреливала передний край немецкой обороны. Наконец, прорвав оборону врага на реке </a:t>
            </a:r>
            <a:r>
              <a:rPr lang="ru-RU" sz="1000" b="1" dirty="0" err="1">
                <a:latin typeface="Times New Roman" pitchFamily="18" charset="0"/>
                <a:cs typeface="Times New Roman" pitchFamily="18" charset="0"/>
              </a:rPr>
              <a:t>Нарев</a:t>
            </a:r>
            <a:r>
              <a:rPr lang="ru-RU" sz="1000" b="1" dirty="0">
                <a:latin typeface="Times New Roman" pitchFamily="18" charset="0"/>
                <a:cs typeface="Times New Roman" pitchFamily="18" charset="0"/>
              </a:rPr>
              <a:t>, полк повел бои у населенного пункта </a:t>
            </a:r>
            <a:r>
              <a:rPr lang="ru-RU" sz="1000" b="1" dirty="0" err="1">
                <a:latin typeface="Times New Roman" pitchFamily="18" charset="0"/>
                <a:cs typeface="Times New Roman" pitchFamily="18" charset="0"/>
              </a:rPr>
              <a:t>Пултуск</a:t>
            </a:r>
            <a:r>
              <a:rPr lang="ru-RU" sz="1000" b="1" dirty="0">
                <a:latin typeface="Times New Roman" pitchFamily="18" charset="0"/>
                <a:cs typeface="Times New Roman" pitchFamily="18" charset="0"/>
              </a:rPr>
              <a:t>. 15 января при отражении атаки фашистов </a:t>
            </a:r>
            <a:r>
              <a:rPr lang="ru-RU" sz="1000" b="1" dirty="0" err="1">
                <a:latin typeface="Times New Roman" pitchFamily="18" charset="0"/>
                <a:cs typeface="Times New Roman" pitchFamily="18" charset="0"/>
              </a:rPr>
              <a:t>Зиатдин</a:t>
            </a:r>
            <a:r>
              <a:rPr lang="ru-RU" sz="1000" b="1" dirty="0">
                <a:latin typeface="Times New Roman" pitchFamily="18" charset="0"/>
                <a:cs typeface="Times New Roman" pitchFamily="18" charset="0"/>
              </a:rPr>
              <a:t> уничтожил пять солдат, а потом первым ворвался в траншею немцев и вступил в рукопашную схватку. За мужество, проявленное в этом бою, </a:t>
            </a:r>
            <a:r>
              <a:rPr lang="ru-RU" sz="1000" b="1" dirty="0" err="1">
                <a:latin typeface="Times New Roman" pitchFamily="18" charset="0"/>
                <a:cs typeface="Times New Roman" pitchFamily="18" charset="0"/>
              </a:rPr>
              <a:t>Арусланова</a:t>
            </a:r>
            <a:r>
              <a:rPr lang="ru-RU" sz="1000" b="1" dirty="0">
                <a:latin typeface="Times New Roman" pitchFamily="18" charset="0"/>
                <a:cs typeface="Times New Roman" pitchFamily="18" charset="0"/>
              </a:rPr>
              <a:t> наградили орденом Славы II степени. Заняв на следующий день город </a:t>
            </a:r>
            <a:r>
              <a:rPr lang="ru-RU" sz="1000" b="1" dirty="0" err="1">
                <a:latin typeface="Times New Roman" pitchFamily="18" charset="0"/>
                <a:cs typeface="Times New Roman" pitchFamily="18" charset="0"/>
              </a:rPr>
              <a:t>Пултуск</a:t>
            </a:r>
            <a:r>
              <a:rPr lang="ru-RU" sz="1000" b="1" dirty="0">
                <a:latin typeface="Times New Roman" pitchFamily="18" charset="0"/>
                <a:cs typeface="Times New Roman" pitchFamily="18" charset="0"/>
              </a:rPr>
              <a:t> и перерезав железную дорогу </a:t>
            </a:r>
            <a:r>
              <a:rPr lang="ru-RU" sz="1000" b="1" dirty="0" err="1">
                <a:latin typeface="Times New Roman" pitchFamily="18" charset="0"/>
                <a:cs typeface="Times New Roman" pitchFamily="18" charset="0"/>
              </a:rPr>
              <a:t>Цеханов-Модлин</a:t>
            </a:r>
            <a:r>
              <a:rPr lang="ru-RU" sz="1000" b="1" dirty="0">
                <a:latin typeface="Times New Roman" pitchFamily="18" charset="0"/>
                <a:cs typeface="Times New Roman" pitchFamily="18" charset="0"/>
              </a:rPr>
              <a:t>, полк продолжал бои. </a:t>
            </a:r>
            <a:endParaRPr lang="ru-RU" sz="1000" b="1" dirty="0" smtClean="0">
              <a:latin typeface="Times New Roman" pitchFamily="18" charset="0"/>
              <a:cs typeface="Times New Roman" pitchFamily="18" charset="0"/>
            </a:endParaRPr>
          </a:p>
          <a:p>
            <a:r>
              <a:rPr lang="ru-RU" sz="1000" b="1" i="1" dirty="0" smtClean="0">
                <a:latin typeface="Times New Roman" pitchFamily="18" charset="0"/>
                <a:cs typeface="Times New Roman" pitchFamily="18" charset="0"/>
              </a:rPr>
              <a:t>Третий подвиг</a:t>
            </a:r>
            <a:r>
              <a:rPr lang="ru-RU" sz="1000" b="1" dirty="0" smtClean="0">
                <a:latin typeface="Times New Roman" pitchFamily="18" charset="0"/>
                <a:cs typeface="Times New Roman" pitchFamily="18" charset="0"/>
              </a:rPr>
              <a:t>.</a:t>
            </a:r>
          </a:p>
          <a:p>
            <a:pPr algn="just"/>
            <a:r>
              <a:rPr lang="ru-RU" sz="1000" b="1" dirty="0" smtClean="0">
                <a:latin typeface="Times New Roman" pitchFamily="18" charset="0"/>
                <a:cs typeface="Times New Roman" pitchFamily="18" charset="0"/>
              </a:rPr>
              <a:t>Апрель </a:t>
            </a:r>
            <a:r>
              <a:rPr lang="ru-RU" sz="1000" b="1" dirty="0">
                <a:latin typeface="Times New Roman" pitchFamily="18" charset="0"/>
                <a:cs typeface="Times New Roman" pitchFamily="18" charset="0"/>
              </a:rPr>
              <a:t>1945 года. Полк в составе 2-й Ударной армии вел бои на территории Польши у населенного пункта </a:t>
            </a:r>
            <a:r>
              <a:rPr lang="ru-RU" sz="1000" b="1" dirty="0" err="1">
                <a:latin typeface="Times New Roman" pitchFamily="18" charset="0"/>
                <a:cs typeface="Times New Roman" pitchFamily="18" charset="0"/>
              </a:rPr>
              <a:t>Ноендорф</a:t>
            </a:r>
            <a:r>
              <a:rPr lang="ru-RU" sz="1000" b="1" dirty="0">
                <a:latin typeface="Times New Roman" pitchFamily="18" charset="0"/>
                <a:cs typeface="Times New Roman" pitchFamily="18" charset="0"/>
              </a:rPr>
              <a:t>. Наш земляк </a:t>
            </a:r>
            <a:r>
              <a:rPr lang="ru-RU" sz="1000" b="1" dirty="0" smtClean="0">
                <a:latin typeface="Times New Roman" pitchFamily="18" charset="0"/>
                <a:cs typeface="Times New Roman" pitchFamily="18" charset="0"/>
              </a:rPr>
              <a:t>Арсланов </a:t>
            </a:r>
            <a:r>
              <a:rPr lang="ru-RU" sz="1000" b="1" dirty="0">
                <a:latin typeface="Times New Roman" pitchFamily="18" charset="0"/>
                <a:cs typeface="Times New Roman" pitchFamily="18" charset="0"/>
              </a:rPr>
              <a:t>уже ефрейтор, бывалый солдат, меткий стрелок. Перед боем </a:t>
            </a:r>
            <a:r>
              <a:rPr lang="ru-RU" sz="1000" b="1" dirty="0" err="1">
                <a:latin typeface="Times New Roman" pitchFamily="18" charset="0"/>
                <a:cs typeface="Times New Roman" pitchFamily="18" charset="0"/>
              </a:rPr>
              <a:t>Зиатдин</a:t>
            </a:r>
            <a:r>
              <a:rPr lang="ru-RU" sz="1000" b="1" dirty="0">
                <a:latin typeface="Times New Roman" pitchFamily="18" charset="0"/>
                <a:cs typeface="Times New Roman" pitchFamily="18" charset="0"/>
              </a:rPr>
              <a:t> получил задание выяснить обстановку на переднем крае вражеской обороны. Это было в четырех километрах юго-восточнее города Данциг. Ефрейтор </a:t>
            </a:r>
            <a:r>
              <a:rPr lang="ru-RU" sz="1000" b="1" dirty="0" smtClean="0">
                <a:latin typeface="Times New Roman" pitchFamily="18" charset="0"/>
                <a:cs typeface="Times New Roman" pitchFamily="18" charset="0"/>
              </a:rPr>
              <a:t>Арсланов </a:t>
            </a:r>
            <a:r>
              <a:rPr lang="ru-RU" sz="1000" b="1" dirty="0">
                <a:latin typeface="Times New Roman" pitchFamily="18" charset="0"/>
                <a:cs typeface="Times New Roman" pitchFamily="18" charset="0"/>
              </a:rPr>
              <a:t>в составе группы разведчиков проник в тыл врага. Немцы всполошились, заметив их, но было поздно: наши бойцы, пользуясь внезапностью, уничтожили около 20 и взяли в плен 32 немца. За героизм, проявленный при выполнении данного задания, </a:t>
            </a:r>
            <a:r>
              <a:rPr lang="ru-RU" sz="1000" b="1" dirty="0" err="1">
                <a:latin typeface="Times New Roman" pitchFamily="18" charset="0"/>
                <a:cs typeface="Times New Roman" pitchFamily="18" charset="0"/>
              </a:rPr>
              <a:t>Зиатдин</a:t>
            </a:r>
            <a:r>
              <a:rPr lang="ru-RU" sz="1000" b="1" dirty="0">
                <a:latin typeface="Times New Roman" pitchFamily="18" charset="0"/>
                <a:cs typeface="Times New Roman" pitchFamily="18" charset="0"/>
              </a:rPr>
              <a:t> был награжден орденом Славы I степени. </a:t>
            </a:r>
            <a:endParaRPr lang="ru-RU" sz="1000" b="1" dirty="0" smtClean="0">
              <a:latin typeface="Times New Roman" pitchFamily="18" charset="0"/>
              <a:cs typeface="Times New Roman" pitchFamily="18" charset="0"/>
            </a:endParaRPr>
          </a:p>
          <a:p>
            <a:endParaRPr lang="ru-RU" sz="1000" dirty="0">
              <a:latin typeface="Times New Roman" pitchFamily="18" charset="0"/>
              <a:cs typeface="Times New Roman" pitchFamily="18" charset="0"/>
            </a:endParaRPr>
          </a:p>
          <a:p>
            <a:r>
              <a:rPr lang="ru-RU" sz="1000" dirty="0">
                <a:latin typeface="Times New Roman" pitchFamily="18" charset="0"/>
                <a:cs typeface="Times New Roman" pitchFamily="18" charset="0"/>
              </a:rPr>
              <a:t> </a:t>
            </a:r>
          </a:p>
          <a:p>
            <a:r>
              <a:rPr lang="ru-RU" sz="1000" dirty="0">
                <a:latin typeface="Times New Roman" pitchFamily="18" charset="0"/>
                <a:cs typeface="Times New Roman" pitchFamily="18" charset="0"/>
              </a:rPr>
              <a:t> </a:t>
            </a:r>
          </a:p>
          <a:p>
            <a:r>
              <a:rPr lang="ru-RU" sz="1000" dirty="0">
                <a:latin typeface="Times New Roman" pitchFamily="18" charset="0"/>
                <a:cs typeface="Times New Roman" pitchFamily="18" charset="0"/>
              </a:rPr>
              <a:t> </a:t>
            </a:r>
          </a:p>
          <a:p>
            <a:r>
              <a:rPr lang="ru-RU" sz="1000" dirty="0">
                <a:latin typeface="Times New Roman" pitchFamily="18" charset="0"/>
                <a:cs typeface="Times New Roman" pitchFamily="18" charset="0"/>
              </a:rPr>
              <a:t> </a:t>
            </a:r>
          </a:p>
        </p:txBody>
      </p:sp>
      <p:sp>
        <p:nvSpPr>
          <p:cNvPr id="5" name="Прямоугольник 4"/>
          <p:cNvSpPr/>
          <p:nvPr/>
        </p:nvSpPr>
        <p:spPr>
          <a:xfrm>
            <a:off x="3645024" y="3728338"/>
            <a:ext cx="2936795" cy="1323439"/>
          </a:xfrm>
          <a:prstGeom prst="rect">
            <a:avLst/>
          </a:prstGeom>
        </p:spPr>
        <p:txBody>
          <a:bodyPr wrap="square">
            <a:spAutoFit/>
          </a:bodyPr>
          <a:lstStyle/>
          <a:p>
            <a:r>
              <a:rPr lang="ru-RU" sz="1000" b="1" dirty="0" smtClean="0">
                <a:solidFill>
                  <a:srgbClr val="FF0000"/>
                </a:solidFill>
                <a:latin typeface="Times New Roman" pitchFamily="18" charset="0"/>
                <a:cs typeface="Times New Roman" pitchFamily="18" charset="0"/>
              </a:rPr>
              <a:t>/Боевые награды/ </a:t>
            </a:r>
          </a:p>
          <a:p>
            <a:r>
              <a:rPr lang="ru-RU" sz="1000" b="1" dirty="0" smtClean="0">
                <a:latin typeface="Times New Roman" pitchFamily="18" charset="0"/>
                <a:cs typeface="Times New Roman" pitchFamily="18" charset="0"/>
              </a:rPr>
              <a:t>1.Приказ </a:t>
            </a:r>
            <a:r>
              <a:rPr lang="ru-RU" sz="1000" b="1" dirty="0">
                <a:latin typeface="Times New Roman" pitchFamily="18" charset="0"/>
                <a:cs typeface="Times New Roman" pitchFamily="18" charset="0"/>
              </a:rPr>
              <a:t>от 6 июля 1944 года </a:t>
            </a:r>
            <a:r>
              <a:rPr lang="ru-RU" sz="1000" b="1" dirty="0" smtClean="0">
                <a:latin typeface="Times New Roman" pitchFamily="18" charset="0"/>
                <a:cs typeface="Times New Roman" pitchFamily="18" charset="0"/>
              </a:rPr>
              <a:t>орден </a:t>
            </a:r>
            <a:r>
              <a:rPr lang="ru-RU" sz="1000" b="1" dirty="0">
                <a:latin typeface="Times New Roman" pitchFamily="18" charset="0"/>
                <a:cs typeface="Times New Roman" pitchFamily="18" charset="0"/>
              </a:rPr>
              <a:t>Славы 3-й степени (№77642); </a:t>
            </a:r>
            <a:endParaRPr lang="ru-RU" sz="1000" b="1" dirty="0" smtClean="0">
              <a:latin typeface="Times New Roman" pitchFamily="18" charset="0"/>
              <a:cs typeface="Times New Roman" pitchFamily="18" charset="0"/>
            </a:endParaRPr>
          </a:p>
          <a:p>
            <a:r>
              <a:rPr lang="ru-RU" sz="1000" b="1" dirty="0" smtClean="0">
                <a:latin typeface="Times New Roman" pitchFamily="18" charset="0"/>
                <a:cs typeface="Times New Roman" pitchFamily="18" charset="0"/>
              </a:rPr>
              <a:t>2.Приказ </a:t>
            </a:r>
            <a:r>
              <a:rPr lang="ru-RU" sz="1000" b="1" dirty="0">
                <a:latin typeface="Times New Roman" pitchFamily="18" charset="0"/>
                <a:cs typeface="Times New Roman" pitchFamily="18" charset="0"/>
              </a:rPr>
              <a:t>от 27 февраля 1945 года </a:t>
            </a:r>
            <a:r>
              <a:rPr lang="ru-RU" sz="1000" b="1" dirty="0" smtClean="0">
                <a:latin typeface="Times New Roman" pitchFamily="18" charset="0"/>
                <a:cs typeface="Times New Roman" pitchFamily="18" charset="0"/>
              </a:rPr>
              <a:t>орден </a:t>
            </a:r>
            <a:r>
              <a:rPr lang="ru-RU" sz="1000" b="1" dirty="0">
                <a:latin typeface="Times New Roman" pitchFamily="18" charset="0"/>
                <a:cs typeface="Times New Roman" pitchFamily="18" charset="0"/>
              </a:rPr>
              <a:t>Славы 2-й степени.(№10856); </a:t>
            </a:r>
            <a:endParaRPr lang="ru-RU" sz="1000" b="1" dirty="0" smtClean="0">
              <a:latin typeface="Times New Roman" pitchFamily="18" charset="0"/>
              <a:cs typeface="Times New Roman" pitchFamily="18" charset="0"/>
            </a:endParaRPr>
          </a:p>
          <a:p>
            <a:r>
              <a:rPr lang="ru-RU" sz="1000" b="1" dirty="0" smtClean="0">
                <a:latin typeface="Times New Roman" pitchFamily="18" charset="0"/>
                <a:cs typeface="Times New Roman" pitchFamily="18" charset="0"/>
              </a:rPr>
              <a:t>3.Указом </a:t>
            </a:r>
            <a:r>
              <a:rPr lang="ru-RU" sz="1000" b="1" dirty="0">
                <a:latin typeface="Times New Roman" pitchFamily="18" charset="0"/>
                <a:cs typeface="Times New Roman" pitchFamily="18" charset="0"/>
              </a:rPr>
              <a:t>Президиума Верховного Совета СССР от 29 июня 1945 года ефрейтор </a:t>
            </a:r>
            <a:r>
              <a:rPr lang="ru-RU" sz="1000" b="1" dirty="0" smtClean="0">
                <a:latin typeface="Times New Roman" pitchFamily="18" charset="0"/>
                <a:cs typeface="Times New Roman" pitchFamily="18" charset="0"/>
              </a:rPr>
              <a:t>награждён </a:t>
            </a:r>
            <a:r>
              <a:rPr lang="ru-RU" sz="1000" b="1" dirty="0">
                <a:latin typeface="Times New Roman" pitchFamily="18" charset="0"/>
                <a:cs typeface="Times New Roman" pitchFamily="18" charset="0"/>
              </a:rPr>
              <a:t>орденом Славы 1-й степени (№356</a:t>
            </a:r>
            <a:r>
              <a:rPr lang="ru-RU" sz="1000" b="1" dirty="0" smtClean="0">
                <a:latin typeface="Times New Roman" pitchFamily="18" charset="0"/>
                <a:cs typeface="Times New Roman" pitchFamily="18" charset="0"/>
              </a:rPr>
              <a:t>).</a:t>
            </a:r>
            <a:endParaRPr lang="ru-RU" sz="1000" b="1" dirty="0">
              <a:latin typeface="Times New Roman" pitchFamily="18" charset="0"/>
              <a:cs typeface="Times New Roman" pitchFamily="18" charset="0"/>
            </a:endParaRPr>
          </a:p>
        </p:txBody>
      </p:sp>
      <p:sp>
        <p:nvSpPr>
          <p:cNvPr id="9" name="Прямоугольник 8"/>
          <p:cNvSpPr/>
          <p:nvPr/>
        </p:nvSpPr>
        <p:spPr>
          <a:xfrm>
            <a:off x="5644562" y="5740887"/>
            <a:ext cx="1194095" cy="461665"/>
          </a:xfrm>
          <a:prstGeom prst="rect">
            <a:avLst/>
          </a:prstGeom>
        </p:spPr>
        <p:txBody>
          <a:bodyPr wrap="square">
            <a:spAutoFit/>
          </a:bodyPr>
          <a:lstStyle/>
          <a:p>
            <a:pPr algn="ctr"/>
            <a:r>
              <a:rPr lang="ru-RU" sz="800" b="1" dirty="0" smtClean="0">
                <a:solidFill>
                  <a:srgbClr val="FF0000"/>
                </a:solidFill>
                <a:latin typeface="Times New Roman" pitchFamily="18" charset="0"/>
                <a:cs typeface="Times New Roman" pitchFamily="18" charset="0"/>
              </a:rPr>
              <a:t>Орден Отечественной</a:t>
            </a:r>
          </a:p>
          <a:p>
            <a:pPr algn="ctr"/>
            <a:r>
              <a:rPr lang="ru-RU" sz="800" b="1" dirty="0" smtClean="0">
                <a:solidFill>
                  <a:srgbClr val="FF0000"/>
                </a:solidFill>
                <a:latin typeface="Times New Roman" pitchFamily="18" charset="0"/>
                <a:cs typeface="Times New Roman" pitchFamily="18" charset="0"/>
              </a:rPr>
              <a:t> войны 1-й </a:t>
            </a:r>
            <a:r>
              <a:rPr lang="ru-RU" sz="800" b="1" dirty="0">
                <a:solidFill>
                  <a:srgbClr val="FF0000"/>
                </a:solidFill>
                <a:latin typeface="Times New Roman" pitchFamily="18" charset="0"/>
                <a:cs typeface="Times New Roman" pitchFamily="18" charset="0"/>
              </a:rPr>
              <a:t>степени </a:t>
            </a:r>
            <a:endParaRPr lang="ru-RU" sz="800" dirty="0">
              <a:solidFill>
                <a:srgbClr val="FF0000"/>
              </a:solidFill>
            </a:endParaRPr>
          </a:p>
        </p:txBody>
      </p:sp>
      <p:pic>
        <p:nvPicPr>
          <p:cNvPr id="15" name="Рисунок 14"/>
          <p:cNvPicPr/>
          <p:nvPr/>
        </p:nvPicPr>
        <p:blipFill>
          <a:blip r:embed="rId4"/>
          <a:stretch>
            <a:fillRect/>
          </a:stretch>
        </p:blipFill>
        <p:spPr>
          <a:xfrm>
            <a:off x="332656" y="4077236"/>
            <a:ext cx="3232593" cy="2376264"/>
          </a:xfrm>
          <a:prstGeom prst="rect">
            <a:avLst/>
          </a:prstGeom>
          <a:solidFill>
            <a:srgbClr val="FFFFFF">
              <a:shade val="85000"/>
            </a:srgbClr>
          </a:solidFill>
          <a:ln w="88900" cap="sq">
            <a:solidFill>
              <a:schemeClr val="bg2">
                <a:lumMod val="9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36" descr="Ордена СССР: Орден Славы"/>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7032" y="5056756"/>
            <a:ext cx="1779216" cy="1145796"/>
          </a:xfrm>
          <a:prstGeom prst="rect">
            <a:avLst/>
          </a:prstGeom>
          <a:noFill/>
          <a:extLst/>
        </p:spPr>
      </p:pic>
      <p:pic>
        <p:nvPicPr>
          <p:cNvPr id="17" name="Picture 14" descr="Военные и боевые медали, награды, кубки и ордена в векторе &quot; Шаблоны photoshop и Рамки для фото, клипарты векторные и растровые"/>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96947" y="5004048"/>
            <a:ext cx="784872" cy="782320"/>
          </a:xfrm>
          <a:prstGeom prst="rect">
            <a:avLst/>
          </a:prstGeom>
          <a:noFill/>
          <a:extLst/>
        </p:spPr>
      </p:pic>
      <p:sp>
        <p:nvSpPr>
          <p:cNvPr id="10" name="Прямоугольник 9"/>
          <p:cNvSpPr/>
          <p:nvPr/>
        </p:nvSpPr>
        <p:spPr>
          <a:xfrm>
            <a:off x="399962" y="3707904"/>
            <a:ext cx="2113656" cy="369332"/>
          </a:xfrm>
          <a:prstGeom prst="rect">
            <a:avLst/>
          </a:prstGeom>
        </p:spPr>
        <p:txBody>
          <a:bodyPr wrap="none">
            <a:spAutoFit/>
          </a:bodyPr>
          <a:lstStyle/>
          <a:p>
            <a:r>
              <a:rPr lang="ru-RU" b="1" dirty="0">
                <a:solidFill>
                  <a:srgbClr val="FF0000"/>
                </a:solidFill>
              </a:rPr>
              <a:t>Карта боевого пути</a:t>
            </a:r>
            <a:endParaRPr lang="ru-RU" i="1" dirty="0">
              <a:solidFill>
                <a:srgbClr val="FF0000"/>
              </a:solidFill>
            </a:endParaRPr>
          </a:p>
        </p:txBody>
      </p:sp>
      <p:pic>
        <p:nvPicPr>
          <p:cNvPr id="2059" name="Picture 11" descr="C:\Users\Айназ\Desktop\bg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4484" y="94346"/>
            <a:ext cx="4993832" cy="51094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E:\зыятдин 95\АРУСЛАНОВ З.М\4 - копия - копия.jpe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2656" y="6687178"/>
            <a:ext cx="1542471" cy="2000323"/>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descr="E:\зыятдин 95\151___11\IMG_6421.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4842" t="13294" r="5326" b="9459"/>
          <a:stretch/>
        </p:blipFill>
        <p:spPr bwMode="auto">
          <a:xfrm rot="20716557">
            <a:off x="4960095" y="6390256"/>
            <a:ext cx="1467293" cy="9462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E:\зыятдин 95\151___11\IMG_6419.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8260" t="12896" r="4209" b="6998"/>
          <a:stretch/>
        </p:blipFill>
        <p:spPr bwMode="auto">
          <a:xfrm rot="19974065">
            <a:off x="1917405" y="6717994"/>
            <a:ext cx="1378678" cy="946299"/>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E:\зыятдин 95\151___11\IMG_6415.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1573" t="9011" r="5389" b="9884"/>
          <a:stretch/>
        </p:blipFill>
        <p:spPr bwMode="auto">
          <a:xfrm rot="21212773">
            <a:off x="4435132" y="7125364"/>
            <a:ext cx="1296144" cy="94948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E:\зыятдин 95\151___11\IMG_6432.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4694" t="13517" r="4687" b="5097"/>
          <a:stretch/>
        </p:blipFill>
        <p:spPr bwMode="auto">
          <a:xfrm rot="20701585">
            <a:off x="2843925" y="7244188"/>
            <a:ext cx="1602197" cy="1079228"/>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descr="E:\зыятдин 95\151___11\IMG_6434.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3070" t="10959" r="4686" b="6250"/>
          <a:stretch/>
        </p:blipFill>
        <p:spPr bwMode="auto">
          <a:xfrm>
            <a:off x="3918413" y="8125594"/>
            <a:ext cx="1376453" cy="926562"/>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E:\зыятдин 95\151___11\IMG_6437.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886" t="12355" r="4686" b="6250"/>
          <a:stretch/>
        </p:blipFill>
        <p:spPr bwMode="auto">
          <a:xfrm rot="867317">
            <a:off x="1974129" y="7847637"/>
            <a:ext cx="1407544" cy="971717"/>
          </a:xfrm>
          <a:prstGeom prst="rect">
            <a:avLst/>
          </a:prstGeom>
          <a:noFill/>
          <a:extLst>
            <a:ext uri="{909E8E84-426E-40DD-AFC4-6F175D3DCCD1}">
              <a14:hiddenFill xmlns:a14="http://schemas.microsoft.com/office/drawing/2010/main">
                <a:solidFill>
                  <a:srgbClr val="FFFFFF"/>
                </a:solidFill>
              </a14:hiddenFill>
            </a:ext>
          </a:extLst>
        </p:spPr>
      </p:pic>
      <p:pic>
        <p:nvPicPr>
          <p:cNvPr id="2069" name="Picture 21" descr="E:\зыятдин 95\151___11\IMG_6469.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6323" t="5317" r="23438"/>
          <a:stretch/>
        </p:blipFill>
        <p:spPr bwMode="auto">
          <a:xfrm>
            <a:off x="5635176" y="7363114"/>
            <a:ext cx="1160590" cy="1640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744693"/>
      </p:ext>
    </p:extLst>
  </p:cSld>
  <p:clrMapOvr>
    <a:masterClrMapping/>
  </p:clrMapOvr>
  <p:transition>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C:\Users\Айназ\Desktop\img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143000" y="114300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E:\зыятдин 95\151___11\IMG_643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341" t="8576" r="4052" b="6831"/>
          <a:stretch/>
        </p:blipFill>
        <p:spPr bwMode="auto">
          <a:xfrm>
            <a:off x="3298947" y="624684"/>
            <a:ext cx="2351616" cy="166501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зыятдин 95\151___11\IMG_6444.JPG"/>
          <p:cNvPicPr>
            <a:picLocks noChangeAspect="1" noChangeArrowheads="1"/>
          </p:cNvPicPr>
          <p:nvPr/>
        </p:nvPicPr>
        <p:blipFill rotWithShape="1">
          <a:blip r:embed="rId5">
            <a:extLst>
              <a:ext uri="{28A0092B-C50C-407E-A947-70E740481C1C}">
                <a14:useLocalDpi xmlns:a14="http://schemas.microsoft.com/office/drawing/2010/main" val="0"/>
              </a:ext>
            </a:extLst>
          </a:blip>
          <a:srcRect l="3288" t="17152" r="4687" b="10901"/>
          <a:stretch/>
        </p:blipFill>
        <p:spPr bwMode="auto">
          <a:xfrm>
            <a:off x="418055" y="252651"/>
            <a:ext cx="2699706" cy="15830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зыятдин 95\151___11\IMG_644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88" t="11381" r="4447" b="5784"/>
          <a:stretch/>
        </p:blipFill>
        <p:spPr bwMode="auto">
          <a:xfrm rot="20920699">
            <a:off x="610306" y="1787284"/>
            <a:ext cx="2273496" cy="1587643"/>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E:\зыятдин 95\151___11\IMG_6446.JPG"/>
          <p:cNvPicPr>
            <a:picLocks noChangeAspect="1" noChangeArrowheads="1"/>
          </p:cNvPicPr>
          <p:nvPr/>
        </p:nvPicPr>
        <p:blipFill rotWithShape="1">
          <a:blip r:embed="rId7">
            <a:extLst>
              <a:ext uri="{28A0092B-C50C-407E-A947-70E740481C1C}">
                <a14:useLocalDpi xmlns:a14="http://schemas.microsoft.com/office/drawing/2010/main" val="0"/>
              </a:ext>
            </a:extLst>
          </a:blip>
          <a:srcRect l="6926" t="8529" r="4001" b="6397"/>
          <a:stretch/>
        </p:blipFill>
        <p:spPr bwMode="auto">
          <a:xfrm>
            <a:off x="490703" y="3228146"/>
            <a:ext cx="2627058" cy="188184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зыятдин 95\151___11\IMG_6403.JPG"/>
          <p:cNvPicPr>
            <a:picLocks noChangeAspect="1" noChangeArrowheads="1"/>
          </p:cNvPicPr>
          <p:nvPr/>
        </p:nvPicPr>
        <p:blipFill rotWithShape="1">
          <a:blip r:embed="rId8">
            <a:extLst>
              <a:ext uri="{28A0092B-C50C-407E-A947-70E740481C1C}">
                <a14:useLocalDpi xmlns:a14="http://schemas.microsoft.com/office/drawing/2010/main" val="0"/>
              </a:ext>
            </a:extLst>
          </a:blip>
          <a:srcRect l="10786" t="17443" r="7778" b="6251"/>
          <a:stretch/>
        </p:blipFill>
        <p:spPr bwMode="auto">
          <a:xfrm rot="848917">
            <a:off x="3090371" y="2090125"/>
            <a:ext cx="2280641" cy="1602721"/>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E:\зыятдин 95\IMG_20180111_151109.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8448" t="13912" r="3693" b="14523"/>
          <a:stretch/>
        </p:blipFill>
        <p:spPr bwMode="auto">
          <a:xfrm>
            <a:off x="3592741" y="3752556"/>
            <a:ext cx="2790817" cy="170493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зыятдин 95\IMG_20180111_151116.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877" t="15172" b="16897"/>
          <a:stretch/>
        </p:blipFill>
        <p:spPr bwMode="auto">
          <a:xfrm rot="20993290">
            <a:off x="665855" y="5045998"/>
            <a:ext cx="2355828" cy="130288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76585" y="5112840"/>
            <a:ext cx="749308" cy="276999"/>
          </a:xfrm>
          <a:prstGeom prst="rect">
            <a:avLst/>
          </a:prstGeom>
        </p:spPr>
        <p:txBody>
          <a:bodyPr wrap="none">
            <a:spAutoFit/>
          </a:bodyPr>
          <a:lstStyle/>
          <a:p>
            <a:r>
              <a:rPr lang="ru-RU" sz="1200" dirty="0"/>
              <a:t>1986 год</a:t>
            </a:r>
            <a:endParaRPr lang="ru-RU" sz="1200" dirty="0"/>
          </a:p>
        </p:txBody>
      </p:sp>
      <p:sp>
        <p:nvSpPr>
          <p:cNvPr id="5" name="Прямоугольник 4"/>
          <p:cNvSpPr/>
          <p:nvPr/>
        </p:nvSpPr>
        <p:spPr>
          <a:xfrm>
            <a:off x="5542582" y="3886910"/>
            <a:ext cx="749308" cy="276999"/>
          </a:xfrm>
          <a:prstGeom prst="rect">
            <a:avLst/>
          </a:prstGeom>
        </p:spPr>
        <p:txBody>
          <a:bodyPr wrap="none">
            <a:spAutoFit/>
          </a:bodyPr>
          <a:lstStyle/>
          <a:p>
            <a:r>
              <a:rPr lang="ru-RU" sz="1200" b="1" dirty="0" smtClean="0">
                <a:solidFill>
                  <a:schemeClr val="bg1"/>
                </a:solidFill>
              </a:rPr>
              <a:t>1989 </a:t>
            </a:r>
            <a:r>
              <a:rPr lang="ru-RU" sz="1200" b="1" dirty="0">
                <a:solidFill>
                  <a:schemeClr val="bg1"/>
                </a:solidFill>
              </a:rPr>
              <a:t>год</a:t>
            </a:r>
            <a:endParaRPr lang="ru-RU" sz="1200" b="1" dirty="0">
              <a:solidFill>
                <a:schemeClr val="bg1"/>
              </a:solidFill>
            </a:endParaRPr>
          </a:p>
        </p:txBody>
      </p:sp>
      <p:sp>
        <p:nvSpPr>
          <p:cNvPr id="17" name="Прямоугольник 16"/>
          <p:cNvSpPr/>
          <p:nvPr/>
        </p:nvSpPr>
        <p:spPr>
          <a:xfrm>
            <a:off x="5275909" y="2581105"/>
            <a:ext cx="1277195" cy="830997"/>
          </a:xfrm>
          <a:prstGeom prst="rect">
            <a:avLst/>
          </a:prstGeom>
        </p:spPr>
        <p:txBody>
          <a:bodyPr wrap="square">
            <a:spAutoFit/>
          </a:bodyPr>
          <a:lstStyle/>
          <a:p>
            <a:pPr algn="ctr"/>
            <a:r>
              <a:rPr lang="ru-RU" sz="1200" b="1" dirty="0" smtClean="0">
                <a:latin typeface="Times New Roman" pitchFamily="18" charset="0"/>
                <a:cs typeface="Times New Roman" pitchFamily="18" charset="0"/>
              </a:rPr>
              <a:t>В гостях в пионерском лагере «Бор» 1980 г.</a:t>
            </a:r>
            <a:endParaRPr lang="ru-RU" sz="1200" b="1" dirty="0">
              <a:latin typeface="Times New Roman" pitchFamily="18" charset="0"/>
              <a:cs typeface="Times New Roman" pitchFamily="18" charset="0"/>
            </a:endParaRPr>
          </a:p>
        </p:txBody>
      </p:sp>
      <p:sp>
        <p:nvSpPr>
          <p:cNvPr id="7" name="Прямоугольник 6"/>
          <p:cNvSpPr/>
          <p:nvPr/>
        </p:nvSpPr>
        <p:spPr>
          <a:xfrm>
            <a:off x="3042147" y="148617"/>
            <a:ext cx="1500732" cy="646331"/>
          </a:xfrm>
          <a:prstGeom prst="rect">
            <a:avLst/>
          </a:prstGeom>
        </p:spPr>
        <p:txBody>
          <a:bodyPr wrap="none">
            <a:spAutoFit/>
          </a:bodyPr>
          <a:lstStyle/>
          <a:p>
            <a:pPr algn="ctr"/>
            <a:r>
              <a:rPr lang="ru-RU" sz="1200" dirty="0" smtClean="0"/>
              <a:t>Встреча </a:t>
            </a:r>
          </a:p>
          <a:p>
            <a:pPr algn="ctr"/>
            <a:r>
              <a:rPr lang="ru-RU" sz="1200" dirty="0" smtClean="0"/>
              <a:t>с </a:t>
            </a:r>
            <a:r>
              <a:rPr lang="ru-RU" sz="1200" dirty="0" err="1" smtClean="0"/>
              <a:t>М.Ш.Шаймиевым</a:t>
            </a:r>
            <a:r>
              <a:rPr lang="ru-RU" sz="1200" dirty="0" smtClean="0"/>
              <a:t>.</a:t>
            </a:r>
          </a:p>
          <a:p>
            <a:pPr algn="ctr"/>
            <a:endParaRPr lang="ru-RU" sz="1200" dirty="0"/>
          </a:p>
        </p:txBody>
      </p:sp>
      <p:pic>
        <p:nvPicPr>
          <p:cNvPr id="21" name="Рисунок 20" descr="Фотография (42)"/>
          <p:cNvPicPr/>
          <p:nvPr/>
        </p:nvPicPr>
        <p:blipFill>
          <a:blip r:embed="rId11" cstate="print"/>
          <a:srcRect/>
          <a:stretch>
            <a:fillRect/>
          </a:stretch>
        </p:blipFill>
        <p:spPr bwMode="auto">
          <a:xfrm>
            <a:off x="962039" y="6480338"/>
            <a:ext cx="1841394" cy="1260014"/>
          </a:xfrm>
          <a:prstGeom prst="rect">
            <a:avLst/>
          </a:prstGeom>
          <a:ln>
            <a:noFill/>
          </a:ln>
          <a:effectLst>
            <a:outerShdw blurRad="190500" algn="tl" rotWithShape="0">
              <a:srgbClr val="000000">
                <a:alpha val="70000"/>
              </a:srgbClr>
            </a:outerShdw>
          </a:effectLst>
        </p:spPr>
      </p:pic>
      <p:sp>
        <p:nvSpPr>
          <p:cNvPr id="8" name="Прямоугольник 7"/>
          <p:cNvSpPr/>
          <p:nvPr/>
        </p:nvSpPr>
        <p:spPr>
          <a:xfrm>
            <a:off x="962039" y="7740352"/>
            <a:ext cx="1853147" cy="646331"/>
          </a:xfrm>
          <a:prstGeom prst="rect">
            <a:avLst/>
          </a:prstGeom>
        </p:spPr>
        <p:txBody>
          <a:bodyPr wrap="square">
            <a:spAutoFit/>
          </a:bodyPr>
          <a:lstStyle/>
          <a:p>
            <a:pPr algn="ctr"/>
            <a:r>
              <a:rPr lang="ru-RU" sz="1200" dirty="0">
                <a:latin typeface="Times New Roman" pitchFamily="18" charset="0"/>
                <a:cs typeface="Times New Roman" pitchFamily="18" charset="0"/>
              </a:rPr>
              <a:t>Встреча кавалера ордена с учащимися.</a:t>
            </a:r>
            <a:endParaRPr lang="ru-RU" sz="1200" i="1"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1985 г.</a:t>
            </a:r>
            <a:endParaRPr lang="ru-RU" sz="1200" dirty="0">
              <a:latin typeface="Times New Roman" pitchFamily="18" charset="0"/>
              <a:cs typeface="Times New Roman" pitchFamily="18" charset="0"/>
            </a:endParaRPr>
          </a:p>
        </p:txBody>
      </p:sp>
      <p:sp>
        <p:nvSpPr>
          <p:cNvPr id="23" name="Прямоугольник 22"/>
          <p:cNvSpPr/>
          <p:nvPr/>
        </p:nvSpPr>
        <p:spPr>
          <a:xfrm>
            <a:off x="3042147" y="5540684"/>
            <a:ext cx="3404376" cy="3000821"/>
          </a:xfrm>
          <a:prstGeom prst="rect">
            <a:avLst/>
          </a:prstGeom>
        </p:spPr>
        <p:txBody>
          <a:bodyPr wrap="square">
            <a:spAutoFit/>
          </a:bodyPr>
          <a:lstStyle/>
          <a:p>
            <a:pPr algn="ctr"/>
            <a:r>
              <a:rPr lang="ru-RU" sz="900" i="1" u="sng" dirty="0">
                <a:solidFill>
                  <a:srgbClr val="FF0000"/>
                </a:solidFill>
                <a:latin typeface="Times New Roman" pitchFamily="18" charset="0"/>
                <a:cs typeface="Times New Roman" pitchFamily="18" charset="0"/>
              </a:rPr>
              <a:t>/Воспоминания о Дне Победы/</a:t>
            </a:r>
            <a:endParaRPr lang="ru-RU" sz="900" i="1" dirty="0">
              <a:solidFill>
                <a:srgbClr val="FF0000"/>
              </a:solidFill>
              <a:latin typeface="Times New Roman" pitchFamily="18" charset="0"/>
              <a:cs typeface="Times New Roman" pitchFamily="18" charset="0"/>
            </a:endParaRPr>
          </a:p>
          <a:p>
            <a:pPr algn="just"/>
            <a:r>
              <a:rPr lang="ru-RU" sz="900" i="1" dirty="0">
                <a:latin typeface="Times New Roman" pitchFamily="18" charset="0"/>
                <a:cs typeface="Times New Roman" pitchFamily="18" charset="0"/>
              </a:rPr>
              <a:t>        Ветеран Великой Отечественной войны </a:t>
            </a:r>
            <a:r>
              <a:rPr lang="ru-RU" sz="900" i="1" dirty="0" err="1">
                <a:latin typeface="Times New Roman" pitchFamily="18" charset="0"/>
                <a:cs typeface="Times New Roman" pitchFamily="18" charset="0"/>
              </a:rPr>
              <a:t>Зиатдин</a:t>
            </a:r>
            <a:r>
              <a:rPr lang="ru-RU" sz="900" i="1" dirty="0">
                <a:latin typeface="Times New Roman" pitchFamily="18" charset="0"/>
                <a:cs typeface="Times New Roman" pitchFamily="18" charset="0"/>
              </a:rPr>
              <a:t> </a:t>
            </a:r>
            <a:r>
              <a:rPr lang="ru-RU" sz="900" i="1" dirty="0" err="1">
                <a:latin typeface="Times New Roman" pitchFamily="18" charset="0"/>
                <a:cs typeface="Times New Roman" pitchFamily="18" charset="0"/>
              </a:rPr>
              <a:t>Минбаевич</a:t>
            </a:r>
            <a:r>
              <a:rPr lang="ru-RU" sz="900" i="1" dirty="0">
                <a:latin typeface="Times New Roman" pitchFamily="18" charset="0"/>
                <a:cs typeface="Times New Roman" pitchFamily="18" charset="0"/>
              </a:rPr>
              <a:t> как сегодня помнил день, когда узнал, что советские войска одержали победу… Его полк в составе 2-й Ударный армии продолжал освобождать страны Европы от фашизма, дойдя до самого Берлина.     Сам он участвовал в освобождении блокадного Ленинграда,  Белоруссии, Эстонии, Польши.  Победу </a:t>
            </a:r>
            <a:r>
              <a:rPr lang="ru-RU" sz="900" i="1" dirty="0" err="1">
                <a:latin typeface="Times New Roman" pitchFamily="18" charset="0"/>
                <a:cs typeface="Times New Roman" pitchFamily="18" charset="0"/>
              </a:rPr>
              <a:t>Арусланов</a:t>
            </a:r>
            <a:r>
              <a:rPr lang="ru-RU" sz="900" i="1" dirty="0">
                <a:latin typeface="Times New Roman" pitchFamily="18" charset="0"/>
                <a:cs typeface="Times New Roman" pitchFamily="18" charset="0"/>
              </a:rPr>
              <a:t> </a:t>
            </a:r>
            <a:r>
              <a:rPr lang="ru-RU" sz="900" i="1" dirty="0" err="1">
                <a:latin typeface="Times New Roman" pitchFamily="18" charset="0"/>
                <a:cs typeface="Times New Roman" pitchFamily="18" charset="0"/>
              </a:rPr>
              <a:t>Зиатдин</a:t>
            </a:r>
            <a:r>
              <a:rPr lang="ru-RU" sz="900" i="1" dirty="0">
                <a:latin typeface="Times New Roman" pitchFamily="18" charset="0"/>
                <a:cs typeface="Times New Roman" pitchFamily="18" charset="0"/>
              </a:rPr>
              <a:t> встретил на правом берегу реки  Эльбы. День Победы -это его самый дорогой праздник.</a:t>
            </a:r>
            <a:r>
              <a:rPr lang="tt-RU" sz="900" b="1" i="1" dirty="0">
                <a:latin typeface="Times New Roman" pitchFamily="18" charset="0"/>
                <a:cs typeface="Times New Roman" pitchFamily="18" charset="0"/>
              </a:rPr>
              <a:t> “</a:t>
            </a:r>
            <a:r>
              <a:rPr lang="ru-RU" sz="900" i="1" dirty="0">
                <a:latin typeface="Times New Roman" pitchFamily="18" charset="0"/>
                <a:cs typeface="Times New Roman" pitchFamily="18" charset="0"/>
              </a:rPr>
              <a:t>Я встретил День Победы немного не дойдя до Берлина.   Эльба -  эта река особенно дорога мне,    там мы находясь в тылу противника, смогли взять в плен 32   и истребить 20 солдат, за что мне дали орден "Славы" </a:t>
            </a:r>
            <a:r>
              <a:rPr lang="en-US" sz="900" i="1" dirty="0">
                <a:latin typeface="Times New Roman" pitchFamily="18" charset="0"/>
                <a:cs typeface="Times New Roman" pitchFamily="18" charset="0"/>
              </a:rPr>
              <a:t>I</a:t>
            </a:r>
            <a:r>
              <a:rPr lang="ru-RU" sz="900" i="1" dirty="0">
                <a:latin typeface="Times New Roman" pitchFamily="18" charset="0"/>
                <a:cs typeface="Times New Roman" pitchFamily="18" charset="0"/>
              </a:rPr>
              <a:t> степени. Мы услышали сообщение о Победе по радио. Конечно, сейчас трудно воспроизвести и вспомнить те чувства, но безмерная радость, что пришел конец этой четырехлетней бойне, переполняла наши сердца. Меня не удивляло, что многие плакали, ведь эта Победа так выстрадана всеми народами нашей страны, каждым человеком в отдельности. Все пережили: гибель людей, ранения, госпитали, голод и холод, но выстояли!». Каждый год в День Победы </a:t>
            </a:r>
            <a:r>
              <a:rPr lang="ru-RU" sz="900" i="1" dirty="0" err="1">
                <a:latin typeface="Times New Roman" pitchFamily="18" charset="0"/>
                <a:cs typeface="Times New Roman" pitchFamily="18" charset="0"/>
              </a:rPr>
              <a:t>Зиатдин</a:t>
            </a:r>
            <a:r>
              <a:rPr lang="ru-RU" sz="900" i="1" dirty="0">
                <a:latin typeface="Times New Roman" pitchFamily="18" charset="0"/>
                <a:cs typeface="Times New Roman" pitchFamily="18" charset="0"/>
              </a:rPr>
              <a:t> вспоминал Братьев, друзей… </a:t>
            </a:r>
            <a:endParaRPr lang="ru-RU" sz="900" dirty="0">
              <a:latin typeface="Times New Roman" pitchFamily="18" charset="0"/>
              <a:cs typeface="Times New Roman" pitchFamily="18" charset="0"/>
            </a:endParaRPr>
          </a:p>
        </p:txBody>
      </p:sp>
    </p:spTree>
    <p:extLst>
      <p:ext uri="{BB962C8B-B14F-4D97-AF65-F5344CB8AC3E}">
        <p14:creationId xmlns:p14="http://schemas.microsoft.com/office/powerpoint/2010/main" val="1841656697"/>
      </p:ext>
    </p:extLst>
  </p:cSld>
  <p:clrMapOvr>
    <a:masterClrMapping/>
  </p:clrMapOvr>
  <p:transition>
    <p:whee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36712" y="257899"/>
            <a:ext cx="5697398" cy="1015663"/>
          </a:xfrm>
          <a:prstGeom prst="rect">
            <a:avLst/>
          </a:prstGeom>
        </p:spPr>
        <p:txBody>
          <a:bodyPr wrap="square">
            <a:spAutoFit/>
          </a:bodyPr>
          <a:lstStyle/>
          <a:p>
            <a:pPr lvl="0" algn="just"/>
            <a:r>
              <a:rPr lang="ru-RU" sz="1200" dirty="0" smtClean="0">
                <a:latin typeface="Times New Roman" panose="02020603050405020304" pitchFamily="18" charset="0"/>
                <a:cs typeface="Times New Roman" panose="02020603050405020304" pitchFamily="18" charset="0"/>
              </a:rPr>
              <a:t>       В </a:t>
            </a:r>
            <a:r>
              <a:rPr lang="ru-RU" sz="1200" dirty="0">
                <a:latin typeface="Times New Roman" panose="02020603050405020304" pitchFamily="18" charset="0"/>
                <a:cs typeface="Times New Roman" panose="02020603050405020304" pitchFamily="18" charset="0"/>
              </a:rPr>
              <a:t>1946 году старшина </a:t>
            </a:r>
            <a:r>
              <a:rPr lang="ru-RU" sz="1200" dirty="0" smtClean="0">
                <a:latin typeface="Times New Roman" panose="02020603050405020304" pitchFamily="18" charset="0"/>
                <a:cs typeface="Times New Roman" panose="02020603050405020304" pitchFamily="18" charset="0"/>
              </a:rPr>
              <a:t>Арсланов </a:t>
            </a:r>
            <a:r>
              <a:rPr lang="ru-RU" sz="1200" dirty="0">
                <a:latin typeface="Times New Roman" panose="02020603050405020304" pitchFamily="18" charset="0"/>
                <a:cs typeface="Times New Roman" panose="02020603050405020304" pitchFamily="18" charset="0"/>
              </a:rPr>
              <a:t>был демобилизован. Работал </a:t>
            </a:r>
            <a:r>
              <a:rPr lang="ru-RU" sz="1200" dirty="0" err="1">
                <a:latin typeface="Times New Roman" panose="02020603050405020304" pitchFamily="18" charset="0"/>
                <a:cs typeface="Times New Roman" panose="02020603050405020304" pitchFamily="18" charset="0"/>
              </a:rPr>
              <a:t>газоэлектросварщиком</a:t>
            </a:r>
            <a:r>
              <a:rPr lang="ru-RU" sz="1200" dirty="0">
                <a:latin typeface="Times New Roman" panose="02020603050405020304" pitchFamily="18" charset="0"/>
                <a:cs typeface="Times New Roman" panose="02020603050405020304" pitchFamily="18" charset="0"/>
              </a:rPr>
              <a:t> в городе Свердловске, на Челябинском трубопрокатном заводе. Вскоре ранения и контузии дали о себе знать, на Урале стало тягостно работать, к тому же родные края овладели его душой и в 1970 году он вернулся в Татарию. Растил прекрасных дочерей. </a:t>
            </a:r>
            <a:endParaRPr lang="ru-RU" altLang="ru-RU" sz="12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cstate="print">
            <a:extLst>
              <a:ext uri="{28A0092B-C50C-407E-A947-70E740481C1C}">
                <a14:useLocalDpi xmlns:a14="http://schemas.microsoft.com/office/drawing/2010/main" val="0"/>
              </a:ext>
            </a:extLst>
          </a:blip>
          <a:srcRect b="7712"/>
          <a:stretch/>
        </p:blipFill>
        <p:spPr>
          <a:xfrm>
            <a:off x="5733256" y="1121689"/>
            <a:ext cx="710493" cy="1033872"/>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721" y="2110865"/>
            <a:ext cx="3168352" cy="1357866"/>
          </a:xfrm>
          <a:prstGeom prst="rect">
            <a:avLst/>
          </a:prstGeom>
        </p:spPr>
      </p:pic>
      <p:pic>
        <p:nvPicPr>
          <p:cNvPr id="4098" name="Picture 2" descr="E:\зыятдин 95\151___11\IMG_6407.JPG"/>
          <p:cNvPicPr>
            <a:picLocks noChangeAspect="1" noChangeArrowheads="1"/>
          </p:cNvPicPr>
          <p:nvPr/>
        </p:nvPicPr>
        <p:blipFill rotWithShape="1">
          <a:blip r:embed="rId4">
            <a:extLst>
              <a:ext uri="{28A0092B-C50C-407E-A947-70E740481C1C}">
                <a14:useLocalDpi xmlns:a14="http://schemas.microsoft.com/office/drawing/2010/main" val="0"/>
              </a:ext>
            </a:extLst>
          </a:blip>
          <a:srcRect l="4980" t="25373" r="6613" b="13619"/>
          <a:stretch/>
        </p:blipFill>
        <p:spPr bwMode="auto">
          <a:xfrm>
            <a:off x="4162890" y="2174857"/>
            <a:ext cx="2376317" cy="12298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музей конкурс\Информационные материалы для баннера Родные лица Победы\открытие барельефа в с.Малая Цильна.jpg"/>
          <p:cNvPicPr>
            <a:picLocks noChangeAspect="1" noChangeArrowheads="1"/>
          </p:cNvPicPr>
          <p:nvPr/>
        </p:nvPicPr>
        <p:blipFill>
          <a:blip r:embed="rId5" cstate="print"/>
          <a:srcRect/>
          <a:stretch>
            <a:fillRect/>
          </a:stretch>
        </p:blipFill>
        <p:spPr bwMode="auto">
          <a:xfrm>
            <a:off x="3870548" y="3779912"/>
            <a:ext cx="2847976" cy="2349488"/>
          </a:xfrm>
          <a:prstGeom prst="rect">
            <a:avLst/>
          </a:prstGeom>
          <a:noFill/>
        </p:spPr>
      </p:pic>
      <p:sp>
        <p:nvSpPr>
          <p:cNvPr id="8" name="Прямоугольник 7"/>
          <p:cNvSpPr/>
          <p:nvPr/>
        </p:nvSpPr>
        <p:spPr>
          <a:xfrm>
            <a:off x="4114953" y="6187601"/>
            <a:ext cx="2578807" cy="461665"/>
          </a:xfrm>
          <a:prstGeom prst="rect">
            <a:avLst/>
          </a:prstGeom>
        </p:spPr>
        <p:txBody>
          <a:bodyPr wrap="square">
            <a:spAutoFit/>
          </a:bodyPr>
          <a:lstStyle/>
          <a:p>
            <a:pPr algn="ctr"/>
            <a:r>
              <a:rPr lang="ru-RU" sz="1200" b="1" dirty="0">
                <a:latin typeface="Times New Roman" pitchFamily="18" charset="0"/>
                <a:cs typeface="Times New Roman" pitchFamily="18" charset="0"/>
              </a:rPr>
              <a:t>Открытие барельефа</a:t>
            </a:r>
          </a:p>
          <a:p>
            <a:pPr algn="ctr"/>
            <a:r>
              <a:rPr lang="ru-RU" sz="1200" b="1" dirty="0" smtClean="0">
                <a:latin typeface="Times New Roman" pitchFamily="18" charset="0"/>
                <a:cs typeface="Times New Roman" pitchFamily="18" charset="0"/>
              </a:rPr>
              <a:t>8.05. </a:t>
            </a:r>
            <a:r>
              <a:rPr lang="ru-RU" sz="1200" b="1" dirty="0">
                <a:latin typeface="Times New Roman" pitchFamily="18" charset="0"/>
                <a:cs typeface="Times New Roman" pitchFamily="18" charset="0"/>
              </a:rPr>
              <a:t>2010 год</a:t>
            </a:r>
            <a:endParaRPr lang="ru-RU" sz="1200" b="1" dirty="0">
              <a:latin typeface="Times New Roman" pitchFamily="18" charset="0"/>
              <a:cs typeface="Times New Roman" pitchFamily="18" charset="0"/>
            </a:endParaRPr>
          </a:p>
        </p:txBody>
      </p:sp>
      <p:sp>
        <p:nvSpPr>
          <p:cNvPr id="2" name="Прямоугольник 1"/>
          <p:cNvSpPr/>
          <p:nvPr/>
        </p:nvSpPr>
        <p:spPr>
          <a:xfrm>
            <a:off x="908720" y="1279868"/>
            <a:ext cx="4824536" cy="830997"/>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Работал сварщиком на строительстве Камского автозавода, в автотранспортном хозяйстве № 2 ПО «</a:t>
            </a:r>
            <a:r>
              <a:rPr lang="ru-RU" sz="1200" dirty="0" err="1">
                <a:latin typeface="Times New Roman" panose="02020603050405020304" pitchFamily="18" charset="0"/>
                <a:cs typeface="Times New Roman" panose="02020603050405020304" pitchFamily="18" charset="0"/>
              </a:rPr>
              <a:t>Камгэсэнергострой</a:t>
            </a:r>
            <a:r>
              <a:rPr lang="ru-RU" sz="1200" dirty="0">
                <a:latin typeface="Times New Roman" panose="02020603050405020304" pitchFamily="18" charset="0"/>
                <a:cs typeface="Times New Roman" panose="02020603050405020304" pitchFamily="18" charset="0"/>
              </a:rPr>
              <a:t>» в городе Набережные Челны. С 1982 года жил в городе Буинске, до выхода на пенсию в 1993 году работал на Буинском сахарном заводе. </a:t>
            </a:r>
            <a:endParaRPr lang="ru-RU" sz="1200" dirty="0"/>
          </a:p>
        </p:txBody>
      </p:sp>
      <p:sp>
        <p:nvSpPr>
          <p:cNvPr id="3" name="Прямоугольник 2"/>
          <p:cNvSpPr/>
          <p:nvPr/>
        </p:nvSpPr>
        <p:spPr>
          <a:xfrm>
            <a:off x="908721" y="6225542"/>
            <a:ext cx="2188484" cy="276999"/>
          </a:xfrm>
          <a:prstGeom prst="rect">
            <a:avLst/>
          </a:prstGeom>
        </p:spPr>
        <p:txBody>
          <a:bodyPr wrap="none">
            <a:spAutoFit/>
          </a:bodyPr>
          <a:lstStyle/>
          <a:p>
            <a:pPr lvl="0" algn="just"/>
            <a:r>
              <a:rPr lang="ru-RU" sz="1200" dirty="0">
                <a:latin typeface="Times New Roman" panose="02020603050405020304" pitchFamily="18" charset="0"/>
                <a:cs typeface="Times New Roman" panose="02020603050405020304" pitchFamily="18" charset="0"/>
              </a:rPr>
              <a:t>Скончался 10 марта 1998 года.</a:t>
            </a:r>
            <a:endParaRPr lang="ru-RU" altLang="ru-RU" sz="1200" dirty="0">
              <a:latin typeface="Times New Roman" panose="02020603050405020304" pitchFamily="18" charset="0"/>
              <a:cs typeface="Times New Roman" panose="02020603050405020304" pitchFamily="18" charset="0"/>
            </a:endParaRPr>
          </a:p>
        </p:txBody>
      </p:sp>
      <p:pic>
        <p:nvPicPr>
          <p:cNvPr id="4101" name="Picture 5" descr="C:\Users\Айназ\Desktop\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830" y="7596335"/>
            <a:ext cx="6057813" cy="136431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Айназ\Desktop\hello_html_58266e65.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024" y="65761"/>
            <a:ext cx="534664" cy="8678863"/>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E:\зыятдин 95\АРУСЛАНОВ З.М\CIMG597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0688" y="3779912"/>
            <a:ext cx="3064779" cy="22985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Айназ\Desktop\112821701_86952528_16.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3146" y="5759206"/>
            <a:ext cx="1724437" cy="740388"/>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903623" y="6857671"/>
            <a:ext cx="5630487" cy="738664"/>
          </a:xfrm>
          <a:prstGeom prst="rect">
            <a:avLst/>
          </a:prstGeom>
        </p:spPr>
        <p:txBody>
          <a:bodyPr wrap="square">
            <a:spAutoFit/>
          </a:bodyPr>
          <a:lstStyle/>
          <a:p>
            <a:pPr algn="ctr"/>
            <a:r>
              <a:rPr lang="ru-RU" sz="1400" b="1" i="1" dirty="0">
                <a:solidFill>
                  <a:srgbClr val="FF0000"/>
                </a:solidFill>
                <a:latin typeface="Times New Roman" pitchFamily="18" charset="0"/>
                <a:cs typeface="Times New Roman" pitchFamily="18" charset="0"/>
              </a:rPr>
              <a:t>Проходят годы, сменяются поколения, но остается неизменной благодарность потомков людям, принесшим мир на нашу землю, сохранившим для нас Великую страну.</a:t>
            </a:r>
            <a:endParaRPr lang="ru-RU" sz="14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77222297"/>
      </p:ext>
    </p:extLst>
  </p:cSld>
  <p:clrMapOvr>
    <a:masterClrMapping/>
  </p:clrMapOvr>
  <p:transition>
    <p:wheel/>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2542</TotalTime>
  <Words>1298</Words>
  <Application>Microsoft Office PowerPoint</Application>
  <PresentationFormat>Экран (4:3)</PresentationFormat>
  <Paragraphs>52</Paragraphs>
  <Slides>5</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Альберт</dc:creator>
  <cp:lastModifiedBy>Айназ</cp:lastModifiedBy>
  <cp:revision>264</cp:revision>
  <dcterms:created xsi:type="dcterms:W3CDTF">2012-10-17T16:34:03Z</dcterms:created>
  <dcterms:modified xsi:type="dcterms:W3CDTF">2018-01-13T18:48:49Z</dcterms:modified>
</cp:coreProperties>
</file>